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1" r:id="rId4"/>
    <p:sldId id="280" r:id="rId5"/>
    <p:sldId id="258" r:id="rId6"/>
    <p:sldId id="272" r:id="rId7"/>
    <p:sldId id="273" r:id="rId8"/>
    <p:sldId id="260" r:id="rId9"/>
    <p:sldId id="261" r:id="rId10"/>
    <p:sldId id="262" r:id="rId11"/>
    <p:sldId id="274" r:id="rId12"/>
    <p:sldId id="267" r:id="rId13"/>
    <p:sldId id="263" r:id="rId14"/>
    <p:sldId id="264" r:id="rId15"/>
    <p:sldId id="268" r:id="rId16"/>
    <p:sldId id="275" r:id="rId17"/>
    <p:sldId id="276" r:id="rId18"/>
    <p:sldId id="277" r:id="rId19"/>
    <p:sldId id="278" r:id="rId20"/>
    <p:sldId id="279" r:id="rId21"/>
    <p:sldId id="281" r:id="rId2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296"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26.10.2015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26.10.2015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26.10.2015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26.10.2015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pPr/>
              <a:t>26.10.2015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pPr/>
              <a:t>26.10.2015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pPr/>
              <a:t>26.10.2015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pPr/>
              <a:t>26.10.2015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B4C71EC6-210F-42DE-9C53-41977AD35B3D}" type="datetimeFigureOut">
              <a:rPr lang="ru-RU" smtClean="0"/>
              <a:pPr/>
              <a:t>26.10.2015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pPr/>
              <a:t>26.10.2015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26.10.2015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4C71EC6-210F-42DE-9C53-41977AD35B3D}" type="datetimeFigureOut">
              <a:rPr lang="ru-RU" smtClean="0"/>
              <a:pPr/>
              <a:t>26.10.2015</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19B0651-EE4F-4900-A07F-96A6BFA9D0F0}" type="slidenum">
              <a:rPr lang="ru-RU" smtClean="0"/>
              <a:pPr/>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755576" y="1340768"/>
            <a:ext cx="7416824" cy="2308324"/>
          </a:xfrm>
          <a:prstGeom prst="rect">
            <a:avLst/>
          </a:prstGeom>
        </p:spPr>
        <p:txBody>
          <a:bodyPr wrap="square">
            <a:spAutoFit/>
          </a:bodyPr>
          <a:lstStyle/>
          <a:p>
            <a:pPr algn="ctr"/>
            <a:r>
              <a:rPr lang="kk-KZ" sz="7200" b="1" dirty="0">
                <a:solidFill>
                  <a:srgbClr val="FF0000"/>
                </a:solidFill>
                <a:latin typeface="Times New Roman" pitchFamily="18" charset="0"/>
                <a:cs typeface="Times New Roman" pitchFamily="18" charset="0"/>
              </a:rPr>
              <a:t>Деңгейлеп оқыту технологиясы</a:t>
            </a:r>
            <a:endParaRPr lang="ru-RU" sz="72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2686397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323528" y="260648"/>
            <a:ext cx="7920880" cy="6124754"/>
          </a:xfrm>
          <a:prstGeom prst="rect">
            <a:avLst/>
          </a:prstGeom>
        </p:spPr>
        <p:txBody>
          <a:bodyPr wrap="square">
            <a:spAutoFit/>
          </a:bodyPr>
          <a:lstStyle/>
          <a:p>
            <a:pPr algn="just"/>
            <a:r>
              <a:rPr lang="ru-RU" sz="2800" dirty="0">
                <a:latin typeface="Times New Roman" pitchFamily="18" charset="0"/>
                <a:cs typeface="Times New Roman" pitchFamily="18" charset="0"/>
              </a:rPr>
              <a:t>Жетістіктерге </a:t>
            </a:r>
            <a:r>
              <a:rPr lang="ru-RU" sz="2800" dirty="0" err="1">
                <a:latin typeface="Times New Roman" pitchFamily="18" charset="0"/>
                <a:cs typeface="Times New Roman" pitchFamily="18" charset="0"/>
              </a:rPr>
              <a:t>жету</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үшін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ең</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алдымен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оқушылардың</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білім</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дәрежесін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ынтасын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ақыл</a:t>
            </a:r>
            <a:r>
              <a:rPr lang="ru-RU" sz="2800" dirty="0">
                <a:latin typeface="Times New Roman" pitchFamily="18" charset="0"/>
                <a:cs typeface="Times New Roman" pitchFamily="18" charset="0"/>
              </a:rPr>
              <a:t>–ой, </a:t>
            </a:r>
            <a:r>
              <a:rPr lang="ru-RU" sz="2800" dirty="0" err="1">
                <a:latin typeface="Times New Roman" pitchFamily="18" charset="0"/>
                <a:cs typeface="Times New Roman" pitchFamily="18" charset="0"/>
              </a:rPr>
              <a:t>еңбек</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дағдысын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өз</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жұмысына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деген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жауапкершілігін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ескеру</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қажет</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Деңгейлік</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тапсырмаларды</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қандай</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дәрежеде</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орындай</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алса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баға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біліміне</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қарай</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қойылады</a:t>
            </a:r>
            <a:r>
              <a:rPr lang="ru-RU" sz="2800" dirty="0">
                <a:latin typeface="Times New Roman" pitchFamily="18" charset="0"/>
                <a:cs typeface="Times New Roman" pitchFamily="18" charset="0"/>
              </a:rPr>
              <a:t>. </a:t>
            </a:r>
            <a:endParaRPr lang="ru-RU" sz="2800" dirty="0" smtClean="0">
              <a:latin typeface="Times New Roman" pitchFamily="18" charset="0"/>
              <a:cs typeface="Times New Roman" pitchFamily="18" charset="0"/>
            </a:endParaRPr>
          </a:p>
          <a:p>
            <a:pPr algn="just"/>
            <a:r>
              <a:rPr lang="ru-RU" sz="2800" dirty="0" err="1" smtClean="0">
                <a:latin typeface="Times New Roman" pitchFamily="18" charset="0"/>
                <a:cs typeface="Times New Roman" pitchFamily="18" charset="0"/>
              </a:rPr>
              <a:t>Сабақ</a:t>
            </a:r>
            <a:r>
              <a:rPr lang="ru-RU" sz="2800" dirty="0" smtClean="0">
                <a:latin typeface="Times New Roman" pitchFamily="18" charset="0"/>
                <a:cs typeface="Times New Roman" pitchFamily="18" charset="0"/>
              </a:rPr>
              <a:t> </a:t>
            </a:r>
            <a:r>
              <a:rPr lang="ru-RU" sz="2800" dirty="0" err="1">
                <a:latin typeface="Times New Roman" pitchFamily="18" charset="0"/>
                <a:cs typeface="Times New Roman" pitchFamily="18" charset="0"/>
              </a:rPr>
              <a:t>барысында</a:t>
            </a:r>
            <a:r>
              <a:rPr lang="ru-RU" sz="2800" dirty="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топтағы</a:t>
            </a:r>
            <a:r>
              <a:rPr lang="ru-RU" sz="2800" dirty="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барлық</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оқушылардың</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білім</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деңгейі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анықталады</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Бұл</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әдістің</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тағы</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бір</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тиімді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жағы</a:t>
            </a:r>
            <a:r>
              <a:rPr lang="ru-RU" sz="2800" dirty="0">
                <a:latin typeface="Times New Roman" pitchFamily="18" charset="0"/>
                <a:cs typeface="Times New Roman" pitchFamily="18" charset="0"/>
              </a:rPr>
              <a:t>–</a:t>
            </a:r>
            <a:r>
              <a:rPr lang="ru-RU" sz="2800" dirty="0" err="1">
                <a:latin typeface="Times New Roman" pitchFamily="18" charset="0"/>
                <a:cs typeface="Times New Roman" pitchFamily="18" charset="0"/>
              </a:rPr>
              <a:t>оқушы</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өзінің</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білім</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деңгейін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нені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оқу</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керектігін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анықтап</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өзінің</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ізденуіне</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болады</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Өйткені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ол</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білім</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сапасының</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дамуын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қамтамасыз</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етеді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Білім</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сапасы</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білім</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біліктілік</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дағды</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және</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тұлғаның</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қасиеттері</a:t>
            </a:r>
            <a:r>
              <a:rPr lang="ru-RU" sz="2800" dirty="0">
                <a:latin typeface="Times New Roman" pitchFamily="18" charset="0"/>
                <a:cs typeface="Times New Roman" pitchFamily="18" charset="0"/>
              </a:rPr>
              <a:t> мен </a:t>
            </a:r>
            <a:r>
              <a:rPr lang="ru-RU" sz="2800" dirty="0" err="1">
                <a:latin typeface="Times New Roman" pitchFamily="18" charset="0"/>
                <a:cs typeface="Times New Roman" pitchFamily="18" charset="0"/>
              </a:rPr>
              <a:t>қабілеттерімен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бағаланады</a:t>
            </a:r>
            <a:r>
              <a:rPr lang="ru-RU" sz="2800" dirty="0">
                <a:latin typeface="Times New Roman" pitchFamily="18" charset="0"/>
                <a:cs typeface="Times New Roman" pitchFamily="18" charset="0"/>
              </a:rPr>
              <a:t>.</a:t>
            </a:r>
          </a:p>
        </p:txBody>
      </p:sp>
    </p:spTree>
    <p:extLst>
      <p:ext uri="{BB962C8B-B14F-4D97-AF65-F5344CB8AC3E}">
        <p14:creationId xmlns:p14="http://schemas.microsoft.com/office/powerpoint/2010/main" xmlns="" val="22472593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67544" y="548680"/>
            <a:ext cx="8064896" cy="6124754"/>
          </a:xfrm>
          <a:prstGeom prst="rect">
            <a:avLst/>
          </a:prstGeom>
        </p:spPr>
        <p:txBody>
          <a:bodyPr wrap="square">
            <a:spAutoFit/>
          </a:bodyPr>
          <a:lstStyle/>
          <a:p>
            <a:pPr algn="just"/>
            <a:r>
              <a:rPr lang="ru-RU" sz="2800" dirty="0" err="1">
                <a:latin typeface="Times New Roman" pitchFamily="18" charset="0"/>
                <a:cs typeface="Times New Roman" pitchFamily="18" charset="0"/>
              </a:rPr>
              <a:t>Сабақта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оқушыларға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өз</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ойларын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талдауға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айтуға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қорытындылауға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көп</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көңіл</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бөлу</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қажет</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Сабақ</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барысында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өздігінен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еңбектенуге</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шығармашылықпен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ізденуге</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қорытынды</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жасауға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машықтанады</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Тапсырманы</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орындау</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барысында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жіберілген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қателер</a:t>
            </a:r>
            <a:r>
              <a:rPr lang="ru-RU" sz="2800" dirty="0">
                <a:latin typeface="Times New Roman" pitchFamily="18" charset="0"/>
                <a:cs typeface="Times New Roman" pitchFamily="18" charset="0"/>
              </a:rPr>
              <a:t> мен </a:t>
            </a:r>
            <a:r>
              <a:rPr lang="ru-RU" sz="2800" dirty="0" err="1">
                <a:latin typeface="Times New Roman" pitchFamily="18" charset="0"/>
                <a:cs typeface="Times New Roman" pitchFamily="18" charset="0"/>
              </a:rPr>
              <a:t>кемшіліктерді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уақытында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анықтап</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түзетуге</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мүмкіндік</a:t>
            </a:r>
            <a:r>
              <a:rPr lang="ru-RU" sz="2800" dirty="0">
                <a:latin typeface="Times New Roman" pitchFamily="18" charset="0"/>
                <a:cs typeface="Times New Roman" pitchFamily="18" charset="0"/>
              </a:rPr>
              <a:t> беру </a:t>
            </a:r>
            <a:r>
              <a:rPr lang="ru-RU" sz="2800" dirty="0" err="1">
                <a:latin typeface="Times New Roman" pitchFamily="18" charset="0"/>
                <a:cs typeface="Times New Roman" pitchFamily="18" charset="0"/>
              </a:rPr>
              <a:t>керек</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Оқытушы</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білімі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төмендерге</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көмек</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беріп</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қабілеттілермен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жұмыс</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ұйымдастырып</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отыру</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арқылы</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ирформатика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пәнін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оқуға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деген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қызығушылығын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белсендігін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арттырады</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Тақырыпты</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толық</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меңгере</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алмаған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оқушылармен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қосымша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сабақтар</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сыныптан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тыс</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жұмыстар</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жүргізуі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керек</a:t>
            </a:r>
            <a:r>
              <a:rPr lang="ru-RU" sz="2800" dirty="0">
                <a:latin typeface="Times New Roman" pitchFamily="18" charset="0"/>
                <a:cs typeface="Times New Roman" pitchFamily="18" charset="0"/>
              </a:rPr>
              <a:t>.</a:t>
            </a:r>
          </a:p>
        </p:txBody>
      </p:sp>
    </p:spTree>
    <p:extLst>
      <p:ext uri="{BB962C8B-B14F-4D97-AF65-F5344CB8AC3E}">
        <p14:creationId xmlns:p14="http://schemas.microsoft.com/office/powerpoint/2010/main" xmlns="" val="35553145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404664"/>
            <a:ext cx="8496944" cy="6001643"/>
          </a:xfrm>
          <a:prstGeom prst="rect">
            <a:avLst/>
          </a:prstGeom>
        </p:spPr>
        <p:txBody>
          <a:bodyPr wrap="square">
            <a:spAutoFit/>
          </a:bodyPr>
          <a:lstStyle/>
          <a:p>
            <a:pPr algn="just"/>
            <a:r>
              <a:rPr lang="ru-RU" sz="2400" b="1" dirty="0">
                <a:latin typeface="Times New Roman" pitchFamily="18" charset="0"/>
                <a:cs typeface="Times New Roman" pitchFamily="18" charset="0"/>
              </a:rPr>
              <a:t>Деңгейлеп-</a:t>
            </a:r>
            <a:r>
              <a:rPr lang="ru-RU" sz="2400" b="1" dirty="0" err="1">
                <a:latin typeface="Times New Roman" pitchFamily="18" charset="0"/>
                <a:cs typeface="Times New Roman" pitchFamily="18" charset="0"/>
              </a:rPr>
              <a:t>саралап</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оқытудың</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негізгі</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бағыттары</a:t>
            </a:r>
            <a:r>
              <a:rPr lang="ru-RU" sz="2400" b="1" dirty="0">
                <a:latin typeface="Times New Roman" pitchFamily="18" charset="0"/>
                <a:cs typeface="Times New Roman" pitchFamily="18" charset="0"/>
              </a:rPr>
              <a:t>: </a:t>
            </a:r>
            <a:r>
              <a:rPr lang="ru-RU" sz="2400" dirty="0" err="1">
                <a:latin typeface="Times New Roman" pitchFamily="18" charset="0"/>
                <a:cs typeface="Times New Roman" pitchFamily="18" charset="0"/>
              </a:rPr>
              <a:t>оқушыларды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қабілеті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бойынша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топтау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кәсібі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бағдар</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бойынша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топтау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сынып</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ішінде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саралау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Жалпы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білім</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беретін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мектептерде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саралап</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оқытуда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әртүрлі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әдістер</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қолданылады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Соның</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ішінде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саралаудың</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маңызды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түрі</a:t>
            </a:r>
            <a:r>
              <a:rPr lang="ru-RU" sz="2400" dirty="0">
                <a:latin typeface="Times New Roman" pitchFamily="18" charset="0"/>
                <a:cs typeface="Times New Roman" pitchFamily="18" charset="0"/>
              </a:rPr>
              <a:t> – </a:t>
            </a:r>
            <a:r>
              <a:rPr lang="ru-RU" sz="2400" dirty="0" err="1">
                <a:latin typeface="Times New Roman" pitchFamily="18" charset="0"/>
                <a:cs typeface="Times New Roman" pitchFamily="18" charset="0"/>
              </a:rPr>
              <a:t>деңгейлеп</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саралап</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оқыту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Бұның</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басты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ерекшелігі</a:t>
            </a:r>
            <a:r>
              <a:rPr lang="ru-RU" sz="2400" dirty="0">
                <a:latin typeface="Times New Roman" pitchFamily="18" charset="0"/>
                <a:cs typeface="Times New Roman" pitchFamily="18" charset="0"/>
              </a:rPr>
              <a:t> – </a:t>
            </a:r>
            <a:r>
              <a:rPr lang="ru-RU" sz="2400" dirty="0" err="1">
                <a:latin typeface="Times New Roman" pitchFamily="18" charset="0"/>
                <a:cs typeface="Times New Roman" pitchFamily="18" charset="0"/>
              </a:rPr>
              <a:t>оқушыларға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берілетін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тапсырмалардың</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деңгейлерге</a:t>
            </a:r>
            <a:r>
              <a:rPr lang="ru-RU" sz="2400" dirty="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бөлінуі</a:t>
            </a:r>
            <a:r>
              <a:rPr lang="ru-RU" sz="2400" dirty="0" smtClean="0">
                <a:latin typeface="Times New Roman" pitchFamily="18" charset="0"/>
                <a:cs typeface="Times New Roman" pitchFamily="18" charset="0"/>
              </a:rPr>
              <a:t> </a:t>
            </a:r>
            <a:r>
              <a:rPr lang="ru-RU" sz="2400" dirty="0" err="1">
                <a:latin typeface="Times New Roman" pitchFamily="18" charset="0"/>
                <a:cs typeface="Times New Roman" pitchFamily="18" charset="0"/>
              </a:rPr>
              <a:t>және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олардың</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меңгерген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білімі</a:t>
            </a:r>
            <a:r>
              <a:rPr lang="ru-RU" sz="2400" dirty="0">
                <a:latin typeface="Times New Roman" pitchFamily="18" charset="0"/>
                <a:cs typeface="Times New Roman" pitchFamily="18" charset="0"/>
              </a:rPr>
              <a:t> мен </a:t>
            </a:r>
            <a:r>
              <a:rPr lang="ru-RU" sz="2400" dirty="0" err="1">
                <a:latin typeface="Times New Roman" pitchFamily="18" charset="0"/>
                <a:cs typeface="Times New Roman" pitchFamily="18" charset="0"/>
              </a:rPr>
              <a:t>іскерліктеріне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қойылатын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талаптардың</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саралануы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материалды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меңгерудің</a:t>
            </a:r>
            <a:r>
              <a:rPr lang="ru-RU" sz="2400" dirty="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төменгі</a:t>
            </a:r>
            <a:r>
              <a:rPr lang="ru-RU" sz="2400" dirty="0" smtClean="0">
                <a:latin typeface="Times New Roman" pitchFamily="18" charset="0"/>
                <a:cs typeface="Times New Roman" pitchFamily="18" charset="0"/>
              </a:rPr>
              <a:t> </a:t>
            </a:r>
            <a:r>
              <a:rPr lang="ru-RU" sz="2400" dirty="0" err="1">
                <a:latin typeface="Times New Roman" pitchFamily="18" charset="0"/>
                <a:cs typeface="Times New Roman" pitchFamily="18" charset="0"/>
              </a:rPr>
              <a:t>жеткілікті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шегін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қамтитын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міндетті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дайындық</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Бұл</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деңгей</a:t>
            </a:r>
            <a:r>
              <a:rPr lang="ru-RU" sz="2400" dirty="0">
                <a:latin typeface="Times New Roman" pitchFamily="18" charset="0"/>
                <a:cs typeface="Times New Roman" pitchFamily="18" charset="0"/>
              </a:rPr>
              <a:t> – </a:t>
            </a:r>
            <a:r>
              <a:rPr lang="ru-RU" sz="2400" dirty="0" err="1">
                <a:latin typeface="Times New Roman" pitchFamily="18" charset="0"/>
                <a:cs typeface="Times New Roman" pitchFamily="18" charset="0"/>
              </a:rPr>
              <a:t>барлық</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оқушылардың</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шамасы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жететін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деңгей</a:t>
            </a:r>
            <a:r>
              <a:rPr lang="ru-RU" sz="2400" dirty="0">
                <a:latin typeface="Times New Roman" pitchFamily="18" charset="0"/>
                <a:cs typeface="Times New Roman" pitchFamily="18" charset="0"/>
              </a:rPr>
              <a:t>. Осы </a:t>
            </a:r>
            <a:r>
              <a:rPr lang="ru-RU" sz="2400" dirty="0" err="1">
                <a:latin typeface="Times New Roman" pitchFamily="18" charset="0"/>
                <a:cs typeface="Times New Roman" pitchFamily="18" charset="0"/>
              </a:rPr>
              <a:t>деңгейдің</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барысында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курсты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меңгерудің</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жоғары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деңгейлері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қалыптасады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Оқушылар</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бір</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сыныпта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бір</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бағдарлама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бойынша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білім</a:t>
            </a:r>
            <a:r>
              <a:rPr lang="ru-RU" sz="2400" dirty="0">
                <a:latin typeface="Times New Roman" pitchFamily="18" charset="0"/>
                <a:cs typeface="Times New Roman" pitchFamily="18" charset="0"/>
              </a:rPr>
              <a:t> ала </a:t>
            </a:r>
            <a:r>
              <a:rPr lang="ru-RU" sz="2400" dirty="0" err="1">
                <a:latin typeface="Times New Roman" pitchFamily="18" charset="0"/>
                <a:cs typeface="Times New Roman" pitchFamily="18" charset="0"/>
              </a:rPr>
              <a:t>отырып,қабілеттеріне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қызығушылығына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сай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деңгейді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талдауға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мүмкіндік</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табады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Сонымен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бірге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оқушының</a:t>
            </a:r>
            <a:r>
              <a:rPr lang="ru-RU" sz="2400" dirty="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төменгі</a:t>
            </a:r>
            <a:r>
              <a:rPr lang="ru-RU" sz="2400" dirty="0" smtClean="0">
                <a:latin typeface="Times New Roman" pitchFamily="18" charset="0"/>
                <a:cs typeface="Times New Roman" pitchFamily="18" charset="0"/>
              </a:rPr>
              <a:t> </a:t>
            </a:r>
            <a:r>
              <a:rPr lang="ru-RU" sz="2400" dirty="0" err="1">
                <a:latin typeface="Times New Roman" pitchFamily="18" charset="0"/>
                <a:cs typeface="Times New Roman" pitchFamily="18" charset="0"/>
              </a:rPr>
              <a:t>деңгейден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жоғарғы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деңгейге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ұмтылуын</a:t>
            </a:r>
            <a:r>
              <a:rPr lang="ru-RU" sz="2400" dirty="0">
                <a:latin typeface="Times New Roman" pitchFamily="18" charset="0"/>
                <a:cs typeface="Times New Roman" pitchFamily="18" charset="0"/>
              </a:rPr>
              <a:t> </a:t>
            </a:r>
            <a:r>
              <a:rPr lang="ru-RU" sz="2400" dirty="0" err="1" smtClean="0">
                <a:latin typeface="Times New Roman" pitchFamily="18" charset="0"/>
                <a:cs typeface="Times New Roman" pitchFamily="18" charset="0"/>
              </a:rPr>
              <a:t>қамтамасыз</a:t>
            </a:r>
            <a:r>
              <a:rPr lang="ru-RU" sz="2400" dirty="0" smtClean="0">
                <a:latin typeface="Times New Roman" pitchFamily="18" charset="0"/>
                <a:cs typeface="Times New Roman" pitchFamily="18" charset="0"/>
              </a:rPr>
              <a:t> </a:t>
            </a:r>
            <a:r>
              <a:rPr lang="ru-RU" sz="2400" dirty="0" err="1">
                <a:latin typeface="Times New Roman" pitchFamily="18" charset="0"/>
                <a:cs typeface="Times New Roman" pitchFamily="18" charset="0"/>
              </a:rPr>
              <a:t>етеді</a:t>
            </a:r>
            <a:r>
              <a:rPr lang="ru-RU" sz="2400" dirty="0">
                <a:latin typeface="Times New Roman" pitchFamily="18" charset="0"/>
                <a:cs typeface="Times New Roman" pitchFamily="18" charset="0"/>
              </a:rPr>
              <a:t>.</a:t>
            </a:r>
          </a:p>
        </p:txBody>
      </p:sp>
    </p:spTree>
    <p:extLst>
      <p:ext uri="{BB962C8B-B14F-4D97-AF65-F5344CB8AC3E}">
        <p14:creationId xmlns:p14="http://schemas.microsoft.com/office/powerpoint/2010/main" xmlns="" val="8698244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188640"/>
            <a:ext cx="8424936" cy="7017306"/>
          </a:xfrm>
          <a:prstGeom prst="rect">
            <a:avLst/>
          </a:prstGeom>
        </p:spPr>
        <p:txBody>
          <a:bodyPr wrap="square">
            <a:spAutoFit/>
          </a:bodyPr>
          <a:lstStyle/>
          <a:p>
            <a:r>
              <a:rPr lang="ru-RU" sz="2400" b="1" dirty="0">
                <a:latin typeface="Times New Roman" pitchFamily="18" charset="0"/>
                <a:cs typeface="Times New Roman" pitchFamily="18" charset="0"/>
              </a:rPr>
              <a:t>Деңгейлеп - </a:t>
            </a:r>
            <a:r>
              <a:rPr lang="ru-RU" sz="2400" b="1" dirty="0" err="1">
                <a:latin typeface="Times New Roman" pitchFamily="18" charset="0"/>
                <a:cs typeface="Times New Roman" pitchFamily="18" charset="0"/>
              </a:rPr>
              <a:t>саралап</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оқыту</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технологиясының</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оқушыларға</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тиімділігі</a:t>
            </a:r>
            <a:r>
              <a:rPr lang="ru-RU" sz="2400" b="1" dirty="0">
                <a:latin typeface="Times New Roman" pitchFamily="18" charset="0"/>
                <a:cs typeface="Times New Roman" pitchFamily="18" charset="0"/>
              </a:rPr>
              <a:t>:</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smtClean="0">
                <a:latin typeface="Times New Roman" pitchFamily="18" charset="0"/>
                <a:cs typeface="Times New Roman" pitchFamily="18" charset="0"/>
              </a:rPr>
              <a:t>• </a:t>
            </a:r>
            <a:r>
              <a:rPr lang="ru-RU" sz="2400" dirty="0" err="1">
                <a:latin typeface="Times New Roman" pitchFamily="18" charset="0"/>
                <a:cs typeface="Times New Roman" pitchFamily="18" charset="0"/>
              </a:rPr>
              <a:t>Сынып</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оқушыларының</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барлығы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деңгейлік</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тапсырма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орындауы</a:t>
            </a:r>
            <a:r>
              <a:rPr lang="ru-RU" sz="2400" dirty="0">
                <a:latin typeface="Times New Roman" pitchFamily="18" charset="0"/>
                <a:cs typeface="Times New Roman" pitchFamily="18" charset="0"/>
              </a:rPr>
              <a:t>;</a:t>
            </a:r>
            <a:br>
              <a:rPr lang="ru-RU" sz="2400" dirty="0">
                <a:latin typeface="Times New Roman" pitchFamily="18" charset="0"/>
                <a:cs typeface="Times New Roman" pitchFamily="18" charset="0"/>
              </a:rPr>
            </a:b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Білім</a:t>
            </a:r>
            <a:r>
              <a:rPr lang="ru-RU" sz="2400" dirty="0" smtClean="0">
                <a:latin typeface="Times New Roman" pitchFamily="18" charset="0"/>
                <a:cs typeface="Times New Roman" pitchFamily="18" charset="0"/>
              </a:rPr>
              <a:t> </a:t>
            </a:r>
            <a:r>
              <a:rPr lang="ru-RU" sz="2400" dirty="0" err="1">
                <a:latin typeface="Times New Roman" pitchFamily="18" charset="0"/>
                <a:cs typeface="Times New Roman" pitchFamily="18" charset="0"/>
              </a:rPr>
              <a:t>көрсеткішінің</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нақты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және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сапалы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болуы</a:t>
            </a:r>
            <a:r>
              <a:rPr lang="ru-RU" sz="2400" dirty="0" smtClean="0">
                <a:latin typeface="Times New Roman" pitchFamily="18" charset="0"/>
                <a:cs typeface="Times New Roman" pitchFamily="18" charset="0"/>
              </a:rPr>
              <a:t>;</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Оқушының</a:t>
            </a:r>
            <a:r>
              <a:rPr lang="ru-RU" sz="2400" dirty="0" smtClean="0">
                <a:latin typeface="Times New Roman" pitchFamily="18" charset="0"/>
                <a:cs typeface="Times New Roman" pitchFamily="18" charset="0"/>
              </a:rPr>
              <a:t> </a:t>
            </a:r>
            <a:r>
              <a:rPr lang="ru-RU" sz="2400" dirty="0" err="1">
                <a:latin typeface="Times New Roman" pitchFamily="18" charset="0"/>
                <a:cs typeface="Times New Roman" pitchFamily="18" charset="0"/>
              </a:rPr>
              <a:t>өз</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білімін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өзі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бағалап</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білім</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деңгейін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дамыта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алуы</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Оқушылардың</a:t>
            </a:r>
            <a:r>
              <a:rPr lang="ru-RU" sz="2400" dirty="0" smtClean="0">
                <a:latin typeface="Times New Roman" pitchFamily="18" charset="0"/>
                <a:cs typeface="Times New Roman" pitchFamily="18" charset="0"/>
              </a:rPr>
              <a:t> </a:t>
            </a:r>
            <a:r>
              <a:rPr lang="ru-RU" sz="2400" dirty="0" err="1">
                <a:latin typeface="Times New Roman" pitchFamily="18" charset="0"/>
                <a:cs typeface="Times New Roman" pitchFamily="18" charset="0"/>
              </a:rPr>
              <a:t>оқуға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ынтасы</a:t>
            </a:r>
            <a:r>
              <a:rPr lang="ru-RU" sz="2400" dirty="0">
                <a:latin typeface="Times New Roman" pitchFamily="18" charset="0"/>
                <a:cs typeface="Times New Roman" pitchFamily="18" charset="0"/>
              </a:rPr>
              <a:t> мен </a:t>
            </a:r>
            <a:r>
              <a:rPr lang="ru-RU" sz="2400" dirty="0" err="1">
                <a:latin typeface="Times New Roman" pitchFamily="18" charset="0"/>
                <a:cs typeface="Times New Roman" pitchFamily="18" charset="0"/>
              </a:rPr>
              <a:t>пәнге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қызығушылығының</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артуы</a:t>
            </a:r>
            <a:r>
              <a:rPr lang="ru-RU" sz="2400" dirty="0" smtClean="0">
                <a:latin typeface="Times New Roman" pitchFamily="18" charset="0"/>
                <a:cs typeface="Times New Roman" pitchFamily="18" charset="0"/>
              </a:rPr>
              <a:t>;</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 </a:t>
            </a:r>
            <a:r>
              <a:rPr lang="ru-RU" sz="2400" dirty="0" err="1">
                <a:latin typeface="Times New Roman" pitchFamily="18" charset="0"/>
                <a:cs typeface="Times New Roman" pitchFamily="18" charset="0"/>
              </a:rPr>
              <a:t>Оқушының</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іздену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дағдысының</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ұстамдылығының</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қалыптасуы</a:t>
            </a:r>
            <a:r>
              <a:rPr lang="ru-RU" sz="2400" dirty="0">
                <a:latin typeface="Times New Roman" pitchFamily="18" charset="0"/>
                <a:cs typeface="Times New Roman" pitchFamily="18" charset="0"/>
              </a:rPr>
              <a:t>;</a:t>
            </a:r>
            <a:br>
              <a:rPr lang="ru-RU" sz="2400" dirty="0">
                <a:latin typeface="Times New Roman" pitchFamily="18" charset="0"/>
                <a:cs typeface="Times New Roman" pitchFamily="18" charset="0"/>
              </a:rPr>
            </a:b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Оқушы</a:t>
            </a:r>
            <a:r>
              <a:rPr lang="ru-RU" sz="2400" dirty="0" smtClean="0">
                <a:latin typeface="Times New Roman" pitchFamily="18" charset="0"/>
                <a:cs typeface="Times New Roman" pitchFamily="18" charset="0"/>
              </a:rPr>
              <a:t> </a:t>
            </a:r>
            <a:r>
              <a:rPr lang="ru-RU" sz="2400" dirty="0" err="1">
                <a:latin typeface="Times New Roman" pitchFamily="18" charset="0"/>
                <a:cs typeface="Times New Roman" pitchFamily="18" charset="0"/>
              </a:rPr>
              <a:t>белсенділігінің</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оянуы</a:t>
            </a:r>
            <a:r>
              <a:rPr lang="ru-RU" sz="2400" dirty="0">
                <a:latin typeface="Times New Roman" pitchFamily="18" charset="0"/>
                <a:cs typeface="Times New Roman" pitchFamily="18" charset="0"/>
              </a:rPr>
              <a:t>;</a:t>
            </a:r>
            <a:br>
              <a:rPr lang="ru-RU" sz="2400" dirty="0">
                <a:latin typeface="Times New Roman" pitchFamily="18" charset="0"/>
                <a:cs typeface="Times New Roman" pitchFamily="18" charset="0"/>
              </a:rPr>
            </a:b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Алға</a:t>
            </a:r>
            <a:r>
              <a:rPr lang="ru-RU" sz="2400" dirty="0" smtClean="0">
                <a:latin typeface="Times New Roman" pitchFamily="18" charset="0"/>
                <a:cs typeface="Times New Roman" pitchFamily="18" charset="0"/>
              </a:rPr>
              <a:t> </a:t>
            </a:r>
            <a:r>
              <a:rPr lang="ru-RU" sz="2400" dirty="0" err="1">
                <a:latin typeface="Times New Roman" pitchFamily="18" charset="0"/>
                <a:cs typeface="Times New Roman" pitchFamily="18" charset="0"/>
              </a:rPr>
              <a:t>қойған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мақсатына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жетуге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дағдылануы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қиындықтарды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жеңуге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ұмтылуы</a:t>
            </a:r>
            <a:r>
              <a:rPr lang="ru-RU" sz="2400" dirty="0">
                <a:latin typeface="Times New Roman" pitchFamily="18" charset="0"/>
                <a:cs typeface="Times New Roman" pitchFamily="18" charset="0"/>
              </a:rPr>
              <a:t>;</a:t>
            </a:r>
            <a:br>
              <a:rPr lang="ru-RU" sz="2400" dirty="0">
                <a:latin typeface="Times New Roman" pitchFamily="18" charset="0"/>
                <a:cs typeface="Times New Roman" pitchFamily="18" charset="0"/>
              </a:rPr>
            </a:b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Оқушының</a:t>
            </a:r>
            <a:r>
              <a:rPr lang="ru-RU" sz="2400" dirty="0" smtClean="0">
                <a:latin typeface="Times New Roman" pitchFamily="18" charset="0"/>
                <a:cs typeface="Times New Roman" pitchFamily="18" charset="0"/>
              </a:rPr>
              <a:t> </a:t>
            </a:r>
            <a:r>
              <a:rPr lang="ru-RU" sz="2400" dirty="0" err="1">
                <a:latin typeface="Times New Roman" pitchFamily="18" charset="0"/>
                <a:cs typeface="Times New Roman" pitchFamily="18" charset="0"/>
              </a:rPr>
              <a:t>өздігінен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жұмыс</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істеуі</a:t>
            </a:r>
            <a:r>
              <a:rPr lang="ru-RU" sz="2400" dirty="0">
                <a:latin typeface="Times New Roman" pitchFamily="18" charset="0"/>
                <a:cs typeface="Times New Roman" pitchFamily="18" charset="0"/>
              </a:rPr>
              <a:t> мен </a:t>
            </a:r>
            <a:r>
              <a:rPr lang="ru-RU" sz="2400" dirty="0" err="1">
                <a:latin typeface="Times New Roman" pitchFamily="18" charset="0"/>
                <a:cs typeface="Times New Roman" pitchFamily="18" charset="0"/>
              </a:rPr>
              <a:t>жауапкершілігінің</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артуы</a:t>
            </a:r>
            <a:r>
              <a:rPr lang="ru-RU" sz="2400" dirty="0">
                <a:latin typeface="Times New Roman" pitchFamily="18" charset="0"/>
                <a:cs typeface="Times New Roman" pitchFamily="18" charset="0"/>
              </a:rPr>
              <a:t>;</a:t>
            </a:r>
            <a:br>
              <a:rPr lang="ru-RU" sz="2400" dirty="0">
                <a:latin typeface="Times New Roman" pitchFamily="18" charset="0"/>
                <a:cs typeface="Times New Roman" pitchFamily="18" charset="0"/>
              </a:rPr>
            </a:b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Оқушы</a:t>
            </a:r>
            <a:r>
              <a:rPr lang="ru-RU" sz="2400" dirty="0" smtClean="0">
                <a:latin typeface="Times New Roman" pitchFamily="18" charset="0"/>
                <a:cs typeface="Times New Roman" pitchFamily="18" charset="0"/>
              </a:rPr>
              <a:t> </a:t>
            </a:r>
            <a:r>
              <a:rPr lang="ru-RU" sz="2400" dirty="0">
                <a:latin typeface="Times New Roman" pitchFamily="18" charset="0"/>
                <a:cs typeface="Times New Roman" pitchFamily="18" charset="0"/>
              </a:rPr>
              <a:t>мен </a:t>
            </a:r>
            <a:r>
              <a:rPr lang="ru-RU" sz="2400" dirty="0" err="1">
                <a:latin typeface="Times New Roman" pitchFamily="18" charset="0"/>
                <a:cs typeface="Times New Roman" pitchFamily="18" charset="0"/>
              </a:rPr>
              <a:t>мұғалім</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арасындағы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ынтымақтастық</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қарым</a:t>
            </a:r>
            <a:r>
              <a:rPr lang="ru-RU" sz="2400" dirty="0">
                <a:latin typeface="Times New Roman" pitchFamily="18" charset="0"/>
                <a:cs typeface="Times New Roman" pitchFamily="18" charset="0"/>
              </a:rPr>
              <a:t> - </a:t>
            </a:r>
            <a:r>
              <a:rPr lang="ru-RU" sz="2400" dirty="0" err="1">
                <a:latin typeface="Times New Roman" pitchFamily="18" charset="0"/>
                <a:cs typeface="Times New Roman" pitchFamily="18" charset="0"/>
              </a:rPr>
              <a:t>қатынастың</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орнауы</a:t>
            </a:r>
            <a:r>
              <a:rPr lang="ru-RU" sz="2400" dirty="0">
                <a:latin typeface="Times New Roman" pitchFamily="18" charset="0"/>
                <a:cs typeface="Times New Roman" pitchFamily="18" charset="0"/>
              </a:rPr>
              <a:t>.</a:t>
            </a:r>
            <a:r>
              <a:rPr lang="ru-RU" dirty="0"/>
              <a:t/>
            </a:r>
            <a:br>
              <a:rPr lang="ru-RU" dirty="0"/>
            </a:br>
            <a:endParaRPr lang="ru-RU" dirty="0"/>
          </a:p>
        </p:txBody>
      </p:sp>
    </p:spTree>
    <p:extLst>
      <p:ext uri="{BB962C8B-B14F-4D97-AF65-F5344CB8AC3E}">
        <p14:creationId xmlns:p14="http://schemas.microsoft.com/office/powerpoint/2010/main" xmlns="" val="6522375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188641"/>
            <a:ext cx="8568952" cy="7109639"/>
          </a:xfrm>
          <a:prstGeom prst="rect">
            <a:avLst/>
          </a:prstGeom>
        </p:spPr>
        <p:txBody>
          <a:bodyPr wrap="square">
            <a:spAutoFit/>
          </a:bodyPr>
          <a:lstStyle/>
          <a:p>
            <a:r>
              <a:rPr lang="ru-RU" sz="2800" b="1" dirty="0">
                <a:latin typeface="Times New Roman" pitchFamily="18" charset="0"/>
                <a:cs typeface="Times New Roman" pitchFamily="18" charset="0"/>
              </a:rPr>
              <a:t>Деңгейлеп - </a:t>
            </a:r>
            <a:r>
              <a:rPr lang="ru-RU" sz="2800" b="1" dirty="0" err="1">
                <a:latin typeface="Times New Roman" pitchFamily="18" charset="0"/>
                <a:cs typeface="Times New Roman" pitchFamily="18" charset="0"/>
              </a:rPr>
              <a:t>саралап</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оқыту</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технологиясының</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мұғалімдерге</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тиімділігі</a:t>
            </a:r>
            <a:r>
              <a:rPr lang="ru-RU" sz="2800" b="1" dirty="0">
                <a:latin typeface="Times New Roman" pitchFamily="18" charset="0"/>
                <a:cs typeface="Times New Roman" pitchFamily="18" charset="0"/>
              </a:rPr>
              <a:t>:</a:t>
            </a: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 Деңгейлеп - </a:t>
            </a:r>
            <a:r>
              <a:rPr lang="ru-RU" sz="2800" dirty="0" err="1">
                <a:latin typeface="Times New Roman" pitchFamily="18" charset="0"/>
                <a:cs typeface="Times New Roman" pitchFamily="18" charset="0"/>
              </a:rPr>
              <a:t>саралап</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оқытуда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білім</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игерудің</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үш</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деңгейінің</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қарастырылуы</a:t>
            </a:r>
            <a:r>
              <a:rPr lang="ru-RU" sz="2800" dirty="0">
                <a:latin typeface="Times New Roman" pitchFamily="18" charset="0"/>
                <a:cs typeface="Times New Roman" pitchFamily="18" charset="0"/>
              </a:rPr>
              <a:t>;</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Оқушылардың</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сабақ</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үстінде</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бірнеше</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деңгейде</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жұмыс</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жүргізуі</a:t>
            </a:r>
            <a:r>
              <a:rPr lang="ru-RU" sz="2800" dirty="0">
                <a:latin typeface="Times New Roman" pitchFamily="18" charset="0"/>
                <a:cs typeface="Times New Roman" pitchFamily="18" charset="0"/>
              </a:rPr>
              <a:t>;</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Білім</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дәрежесі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бірдей</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топтарды</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тексеру</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ісінің</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жеңілдеуі</a:t>
            </a:r>
            <a:r>
              <a:rPr lang="ru-RU" sz="2800" dirty="0">
                <a:latin typeface="Times New Roman" pitchFamily="18" charset="0"/>
                <a:cs typeface="Times New Roman" pitchFamily="18" charset="0"/>
              </a:rPr>
              <a:t>;</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Оқушылардың</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жұмыстары</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әділ</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бағалануы</a:t>
            </a:r>
            <a:r>
              <a:rPr lang="ru-RU" sz="2800" dirty="0">
                <a:latin typeface="Times New Roman" pitchFamily="18" charset="0"/>
                <a:cs typeface="Times New Roman" pitchFamily="18" charset="0"/>
              </a:rPr>
              <a:t>;</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Оқушы</a:t>
            </a:r>
            <a:r>
              <a:rPr lang="ru-RU" sz="2800" dirty="0">
                <a:latin typeface="Times New Roman" pitchFamily="18" charset="0"/>
                <a:cs typeface="Times New Roman" pitchFamily="18" charset="0"/>
              </a:rPr>
              <a:t> мен </a:t>
            </a:r>
            <a:r>
              <a:rPr lang="ru-RU" sz="2800" dirty="0" err="1">
                <a:latin typeface="Times New Roman" pitchFamily="18" charset="0"/>
                <a:cs typeface="Times New Roman" pitchFamily="18" charset="0"/>
              </a:rPr>
              <a:t>мұғалімнің</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белсенді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шығармашылық</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қызметін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дамытуы</a:t>
            </a:r>
            <a:r>
              <a:rPr lang="ru-RU" sz="2800" dirty="0">
                <a:latin typeface="Times New Roman" pitchFamily="18" charset="0"/>
                <a:cs typeface="Times New Roman" pitchFamily="18" charset="0"/>
              </a:rPr>
              <a:t>;</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Дарынды</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оқушыларды</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анықтап</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олармен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тұрақты</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және</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жүйелі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жұмыс</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істеу</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мүмкіндігінің</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орнауы</a:t>
            </a:r>
            <a:r>
              <a:rPr lang="ru-RU" sz="2800" dirty="0">
                <a:latin typeface="Times New Roman" pitchFamily="18" charset="0"/>
                <a:cs typeface="Times New Roman" pitchFamily="18" charset="0"/>
              </a:rPr>
              <a:t>;</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Олимпиадалық</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шығармашылық</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жұмыс</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жеңімпаздарының</a:t>
            </a:r>
            <a:r>
              <a:rPr lang="ru-RU" sz="2800" dirty="0">
                <a:latin typeface="Times New Roman" pitchFamily="18" charset="0"/>
                <a:cs typeface="Times New Roman" pitchFamily="18" charset="0"/>
              </a:rPr>
              <a:t> саны </a:t>
            </a:r>
            <a:r>
              <a:rPr lang="ru-RU" sz="2800" dirty="0" err="1">
                <a:latin typeface="Times New Roman" pitchFamily="18" charset="0"/>
                <a:cs typeface="Times New Roman" pitchFamily="18" charset="0"/>
              </a:rPr>
              <a:t>артуы</a:t>
            </a:r>
            <a:r>
              <a:rPr lang="ru-RU" sz="2800" dirty="0">
                <a:latin typeface="Times New Roman" pitchFamily="18" charset="0"/>
                <a:cs typeface="Times New Roman" pitchFamily="18" charset="0"/>
              </a:rPr>
              <a:t>.</a:t>
            </a:r>
            <a:r>
              <a:rPr lang="ru-RU" dirty="0"/>
              <a:t/>
            </a:r>
            <a:br>
              <a:rPr lang="ru-RU" dirty="0"/>
            </a:br>
            <a:r>
              <a:rPr lang="ru-RU" dirty="0"/>
              <a:t/>
            </a:r>
            <a:br>
              <a:rPr lang="ru-RU" dirty="0"/>
            </a:br>
            <a:endParaRPr lang="ru-RU" dirty="0"/>
          </a:p>
        </p:txBody>
      </p:sp>
    </p:spTree>
    <p:extLst>
      <p:ext uri="{BB962C8B-B14F-4D97-AF65-F5344CB8AC3E}">
        <p14:creationId xmlns:p14="http://schemas.microsoft.com/office/powerpoint/2010/main" xmlns="" val="35105277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260648"/>
            <a:ext cx="8784976" cy="6001643"/>
          </a:xfrm>
          <a:prstGeom prst="rect">
            <a:avLst/>
          </a:prstGeom>
        </p:spPr>
        <p:txBody>
          <a:bodyPr wrap="square">
            <a:spAutoFit/>
          </a:bodyPr>
          <a:lstStyle/>
          <a:p>
            <a:pPr algn="just"/>
            <a:r>
              <a:rPr lang="ru-RU" sz="2400" b="1" dirty="0" err="1">
                <a:latin typeface="Times New Roman" pitchFamily="18" charset="0"/>
                <a:cs typeface="Times New Roman" pitchFamily="18" charset="0"/>
              </a:rPr>
              <a:t>Деңгейлік</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тапсырсмалардың</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ауқымы</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өте</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кең</a:t>
            </a:r>
            <a:r>
              <a:rPr lang="ru-RU" sz="2400" dirty="0" err="1">
                <a:latin typeface="Times New Roman" pitchFamily="18" charset="0"/>
                <a:cs typeface="Times New Roman" pitchFamily="18" charset="0"/>
              </a:rPr>
              <a:t>.Оқулықтағы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жаттығулар</a:t>
            </a:r>
            <a:r>
              <a:rPr lang="ru-RU" sz="2400" dirty="0">
                <a:latin typeface="Times New Roman" pitchFamily="18" charset="0"/>
                <a:cs typeface="Times New Roman" pitchFamily="18" charset="0"/>
              </a:rPr>
              <a:t> – </a:t>
            </a:r>
            <a:r>
              <a:rPr lang="ru-RU" sz="2400" dirty="0" err="1">
                <a:latin typeface="Times New Roman" pitchFamily="18" charset="0"/>
                <a:cs typeface="Times New Roman" pitchFamily="18" charset="0"/>
              </a:rPr>
              <a:t>өтілген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ережелер</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бойынша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қайталау,пысықтау,бекіту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жұмыстарына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арналған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тілдік</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грамматикалық</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жұмыстар</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жүйесі.Деңгейлік</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тапсырмалар</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құрамында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мәтіндер</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сөзжұмбақ,қызықты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грамматика,тестік</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сұрақтар,іскерік</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ойындар</a:t>
            </a:r>
            <a:r>
              <a:rPr lang="ru-RU" sz="2400" dirty="0">
                <a:latin typeface="Times New Roman" pitchFamily="18" charset="0"/>
                <a:cs typeface="Times New Roman" pitchFamily="18" charset="0"/>
              </a:rPr>
              <a:t> мен </a:t>
            </a:r>
            <a:r>
              <a:rPr lang="ru-RU" sz="2400" dirty="0" err="1">
                <a:latin typeface="Times New Roman" pitchFamily="18" charset="0"/>
                <a:cs typeface="Times New Roman" pitchFamily="18" charset="0"/>
              </a:rPr>
              <a:t>тренингтер</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жүйесі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қамтылады.Бұлар</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оқытудың</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деңгейіне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сәйкес</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оқушыны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саралап</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оқытуға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ыңғайлы,әрі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оқу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бағдарламасы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бойынша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оқушының</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жас</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ерекшелігі</a:t>
            </a:r>
            <a:r>
              <a:rPr lang="ru-RU" sz="2400" dirty="0">
                <a:latin typeface="Times New Roman" pitchFamily="18" charset="0"/>
                <a:cs typeface="Times New Roman" pitchFamily="18" charset="0"/>
              </a:rPr>
              <a:t> мен </a:t>
            </a:r>
            <a:r>
              <a:rPr lang="ru-RU" sz="2400" dirty="0" err="1">
                <a:latin typeface="Times New Roman" pitchFamily="18" charset="0"/>
                <a:cs typeface="Times New Roman" pitchFamily="18" charset="0"/>
              </a:rPr>
              <a:t>білім</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деңгейіне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сай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құрылып</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оқулыққа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қосымша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пайдалануға</a:t>
            </a:r>
            <a:r>
              <a:rPr lang="ru-RU" sz="2400" dirty="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беріледі</a:t>
            </a:r>
            <a:r>
              <a:rPr lang="ru-RU" sz="2400" dirty="0" smtClean="0">
                <a:latin typeface="Times New Roman" pitchFamily="18" charset="0"/>
                <a:cs typeface="Times New Roman" pitchFamily="18" charset="0"/>
              </a:rPr>
              <a:t>.</a:t>
            </a:r>
          </a:p>
          <a:p>
            <a:pPr algn="just"/>
            <a:r>
              <a:rPr lang="ru-RU" sz="2400" dirty="0" err="1" smtClean="0">
                <a:latin typeface="Times New Roman" pitchFamily="18" charset="0"/>
                <a:cs typeface="Times New Roman" pitchFamily="18" charset="0"/>
              </a:rPr>
              <a:t>Оқушыны</a:t>
            </a:r>
            <a:r>
              <a:rPr lang="ru-RU" sz="2400" dirty="0" smtClean="0">
                <a:latin typeface="Times New Roman" pitchFamily="18" charset="0"/>
                <a:cs typeface="Times New Roman" pitchFamily="18" charset="0"/>
              </a:rPr>
              <a:t> </a:t>
            </a:r>
            <a:r>
              <a:rPr lang="ru-RU" sz="2400" dirty="0" err="1">
                <a:latin typeface="Times New Roman" pitchFamily="18" charset="0"/>
                <a:cs typeface="Times New Roman" pitchFamily="18" charset="0"/>
              </a:rPr>
              <a:t>деңгейге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бөліп</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оқыту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үшін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сабақ</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жаңаша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жоспарланады.Оқушыларға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деңгейлік</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тапсырмалар</a:t>
            </a:r>
            <a:r>
              <a:rPr lang="ru-RU" sz="2400" dirty="0">
                <a:latin typeface="Times New Roman" pitchFamily="18" charset="0"/>
                <a:cs typeface="Times New Roman" pitchFamily="18" charset="0"/>
              </a:rPr>
              <a:t> беру </a:t>
            </a:r>
            <a:r>
              <a:rPr lang="ru-RU" sz="2400" dirty="0" err="1">
                <a:latin typeface="Times New Roman" pitchFamily="18" charset="0"/>
                <a:cs typeface="Times New Roman" pitchFamily="18" charset="0"/>
              </a:rPr>
              <a:t>арқылы</a:t>
            </a:r>
            <a:r>
              <a:rPr lang="ru-RU" sz="2400" dirty="0">
                <a:latin typeface="Times New Roman" pitchFamily="18" charset="0"/>
                <a:cs typeface="Times New Roman" pitchFamily="18" charset="0"/>
              </a:rPr>
              <a:t> сан </a:t>
            </a:r>
            <a:r>
              <a:rPr lang="ru-RU" sz="2400" dirty="0" err="1">
                <a:latin typeface="Times New Roman" pitchFamily="18" charset="0"/>
                <a:cs typeface="Times New Roman" pitchFamily="18" charset="0"/>
              </a:rPr>
              <a:t>түрлі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жұмыс</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жүргізіледі.Оқушының</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алған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білімін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жүзеге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асыра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алатындығы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тексеріледі.Өз</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бетімен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жұмысты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орындауға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бейімділігі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бақылауға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алынады.Қорытындысына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деңгейлік</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тапсырмалар</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арқылы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жұмыс</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жасаудың</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тиімділігі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байқалады</a:t>
            </a:r>
            <a:r>
              <a:rPr lang="ru-RU" sz="24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1828530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332656"/>
            <a:ext cx="8208912" cy="6555641"/>
          </a:xfrm>
          <a:prstGeom prst="rect">
            <a:avLst/>
          </a:prstGeom>
        </p:spPr>
        <p:txBody>
          <a:bodyPr wrap="square">
            <a:spAutoFit/>
          </a:bodyPr>
          <a:lstStyle/>
          <a:p>
            <a:pPr algn="just"/>
            <a:r>
              <a:rPr lang="kk-KZ" sz="2800" b="1" dirty="0">
                <a:latin typeface="Times New Roman" pitchFamily="18" charset="0"/>
                <a:cs typeface="Times New Roman" pitchFamily="18" charset="0"/>
              </a:rPr>
              <a:t>Сабақ үш кезеңмен жүргізіледі және оның мынадай тиімділіктері бар.</a:t>
            </a:r>
            <a:endParaRPr lang="ru-RU" sz="2800" b="1" dirty="0">
              <a:latin typeface="Times New Roman" pitchFamily="18" charset="0"/>
              <a:cs typeface="Times New Roman" pitchFamily="18" charset="0"/>
            </a:endParaRPr>
          </a:p>
          <a:p>
            <a:pPr algn="just"/>
            <a:r>
              <a:rPr lang="kk-KZ" sz="2800" b="1" dirty="0">
                <a:latin typeface="Times New Roman" pitchFamily="18" charset="0"/>
                <a:cs typeface="Times New Roman" pitchFamily="18" charset="0"/>
              </a:rPr>
              <a:t>1-кезең. Тірек тапсырмалар мен жұмыс.</a:t>
            </a:r>
            <a:endParaRPr lang="ru-RU" sz="2800" dirty="0">
              <a:latin typeface="Times New Roman" pitchFamily="18" charset="0"/>
              <a:cs typeface="Times New Roman" pitchFamily="18" charset="0"/>
            </a:endParaRPr>
          </a:p>
          <a:p>
            <a:pPr algn="just"/>
            <a:r>
              <a:rPr lang="kk-KZ" sz="2800" dirty="0">
                <a:latin typeface="Times New Roman" pitchFamily="18" charset="0"/>
                <a:cs typeface="Times New Roman" pitchFamily="18" charset="0"/>
              </a:rPr>
              <a:t>   Мұнда жаңа тақырыпты меңгеруге қажетті бұрын өтілген материалдарды қайталау</a:t>
            </a:r>
            <a:r>
              <a:rPr lang="kk-KZ" sz="2800" dirty="0" smtClean="0">
                <a:latin typeface="Times New Roman" pitchFamily="18" charset="0"/>
                <a:cs typeface="Times New Roman" pitchFamily="18" charset="0"/>
              </a:rPr>
              <a:t>. Бұл </a:t>
            </a:r>
            <a:r>
              <a:rPr lang="kk-KZ" sz="2800" dirty="0">
                <a:latin typeface="Times New Roman" pitchFamily="18" charset="0"/>
                <a:cs typeface="Times New Roman" pitchFamily="18" charset="0"/>
              </a:rPr>
              <a:t>үйде орындалып келетін тапсырма болғандықтан ,үй жұмысын талдауға барлық оқушыларды қатыстыруға және уақыт үнемдеуге мүмкіндік береді. Осы кезеңде әңгімелесу , көрнекілік мәселелік оқыту әдістерін қолдана отырып, оқушылардың бұрын алған білімін ескере сабаққа қызығушылығын арттыру және білімін қадағалау жүзеге асырылады. Осы жұмыстар арқылы оқушының сабаққа зейіні ауып, жаңа тақырыпты өздігінен меңгеруге дайындалады. </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xmlns="" val="21191214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476672"/>
            <a:ext cx="8568952" cy="5632311"/>
          </a:xfrm>
          <a:prstGeom prst="rect">
            <a:avLst/>
          </a:prstGeom>
        </p:spPr>
        <p:txBody>
          <a:bodyPr wrap="square">
            <a:spAutoFit/>
          </a:bodyPr>
          <a:lstStyle/>
          <a:p>
            <a:pPr algn="just"/>
            <a:r>
              <a:rPr lang="kk-KZ" sz="2400" b="1" dirty="0">
                <a:latin typeface="Times New Roman" pitchFamily="18" charset="0"/>
                <a:cs typeface="Times New Roman" pitchFamily="18" charset="0"/>
              </a:rPr>
              <a:t>2- кезең. Жаңа тақырыпты өздігінен меңгеру. </a:t>
            </a:r>
            <a:endParaRPr lang="ru-RU" sz="2400" dirty="0">
              <a:latin typeface="Times New Roman" pitchFamily="18" charset="0"/>
              <a:cs typeface="Times New Roman" pitchFamily="18" charset="0"/>
            </a:endParaRPr>
          </a:p>
          <a:p>
            <a:pPr algn="just"/>
            <a:r>
              <a:rPr lang="kk-KZ" sz="2400" dirty="0">
                <a:latin typeface="Times New Roman" pitchFamily="18" charset="0"/>
                <a:cs typeface="Times New Roman" pitchFamily="18" charset="0"/>
              </a:rPr>
              <a:t>     Бұл кезеңде оқушыларға тақырыпты меңгеру жұмыстар беріледі. Алдымен оқулықпен жұмыс істеп тақырыптан керекті мәліметтерді таба білуге , ізденімпаздыққа үйренеді , әр оқушының танымдық қызметіндегі дербестікті дамытуға мүмкіндік туады . Оқытудағы іздену көзқарасы оқушының өнімді іс -әрекетіне негізделеді. Мұнда оқушы жаңа тәжірибені мүмкіндігінше өз бетімен меңгеруі тиіс. Оқу барысында оқушы өзін-өзі жетілдіреді . Одан кейінгі кезеңде оқушы тақырыпты оқып үйреніп топ болып талдауға уақыт беріледі. Оқушы тақырыпты оқып болған кезде мұғалімнің үй тапсырмасын тексеруге немесе жеке оқушылармен жұмыс істеуге уақыты </a:t>
            </a:r>
            <a:r>
              <a:rPr lang="kk-KZ" sz="2400" dirty="0" smtClean="0">
                <a:latin typeface="Times New Roman" pitchFamily="18" charset="0"/>
                <a:cs typeface="Times New Roman" pitchFamily="18" charset="0"/>
              </a:rPr>
              <a:t>бар. </a:t>
            </a:r>
            <a:r>
              <a:rPr lang="kk-KZ" sz="2400" dirty="0">
                <a:latin typeface="Times New Roman" pitchFamily="18" charset="0"/>
                <a:cs typeface="Times New Roman" pitchFamily="18" charset="0"/>
              </a:rPr>
              <a:t>Мұнда оқушылардың барлығы қатысады. Тақырып тақтада талданады. Оқушылар жартылай ізденіс , мәселелік және зерттеу әдістерін қолданады. </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13263748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95536" y="332657"/>
            <a:ext cx="8424936" cy="6370975"/>
          </a:xfrm>
          <a:prstGeom prst="rect">
            <a:avLst/>
          </a:prstGeom>
        </p:spPr>
        <p:txBody>
          <a:bodyPr wrap="square">
            <a:spAutoFit/>
          </a:bodyPr>
          <a:lstStyle/>
          <a:p>
            <a:r>
              <a:rPr lang="kk-KZ" sz="2400" b="1" dirty="0">
                <a:latin typeface="Times New Roman" pitchFamily="18" charset="0"/>
                <a:cs typeface="Times New Roman" pitchFamily="18" charset="0"/>
              </a:rPr>
              <a:t>3-кезең. Деңгейлік тапсырмалар тиімділігі.</a:t>
            </a:r>
            <a:endParaRPr lang="ru-RU" sz="2400" dirty="0">
              <a:latin typeface="Times New Roman" pitchFamily="18" charset="0"/>
              <a:cs typeface="Times New Roman" pitchFamily="18" charset="0"/>
            </a:endParaRPr>
          </a:p>
          <a:p>
            <a:r>
              <a:rPr lang="kk-KZ" sz="2400" dirty="0">
                <a:latin typeface="Times New Roman" pitchFamily="18" charset="0"/>
                <a:cs typeface="Times New Roman" pitchFamily="18" charset="0"/>
              </a:rPr>
              <a:t>     Оқушылар білімін бағалау мен бақылау жүйесі арасындағы байланыс. Қоюшы әр сабақта жинаған ұпайларын «Даму мониторинг» кестесінде белгілеп отыру арқылы талдау жасалады. </a:t>
            </a:r>
            <a:endParaRPr lang="ru-RU" sz="2400" dirty="0">
              <a:latin typeface="Times New Roman" pitchFamily="18" charset="0"/>
              <a:cs typeface="Times New Roman" pitchFamily="18" charset="0"/>
            </a:endParaRPr>
          </a:p>
          <a:p>
            <a:r>
              <a:rPr lang="kk-KZ" sz="2400" dirty="0">
                <a:latin typeface="Times New Roman" pitchFamily="18" charset="0"/>
                <a:cs typeface="Times New Roman" pitchFamily="18" charset="0"/>
              </a:rPr>
              <a:t>     </a:t>
            </a:r>
            <a:r>
              <a:rPr lang="kk-KZ" sz="2400" b="1" dirty="0">
                <a:latin typeface="Times New Roman" pitchFamily="18" charset="0"/>
                <a:cs typeface="Times New Roman" pitchFamily="18" charset="0"/>
              </a:rPr>
              <a:t>Деңгейлік тапсырмалардың мақсаты: </a:t>
            </a:r>
            <a:endParaRPr lang="ru-RU" sz="2400" b="1" dirty="0">
              <a:latin typeface="Times New Roman" pitchFamily="18" charset="0"/>
              <a:cs typeface="Times New Roman" pitchFamily="18" charset="0"/>
            </a:endParaRPr>
          </a:p>
          <a:p>
            <a:pPr marL="342900" lvl="0" indent="-342900">
              <a:buFont typeface="Wingdings" pitchFamily="2" charset="2"/>
              <a:buChar char="Ø"/>
            </a:pPr>
            <a:r>
              <a:rPr lang="kk-KZ" sz="2400" dirty="0">
                <a:latin typeface="Times New Roman" pitchFamily="18" charset="0"/>
                <a:cs typeface="Times New Roman" pitchFamily="18" charset="0"/>
              </a:rPr>
              <a:t>жеңілден қиынға, қарапайымнан күрделіге қарай сатылы түрде орындалатын жұмыстар.</a:t>
            </a:r>
            <a:endParaRPr lang="ru-RU" sz="2400" dirty="0">
              <a:latin typeface="Times New Roman" pitchFamily="18" charset="0"/>
              <a:cs typeface="Times New Roman" pitchFamily="18" charset="0"/>
            </a:endParaRPr>
          </a:p>
          <a:p>
            <a:pPr marL="342900" lvl="0" indent="-342900">
              <a:buFont typeface="Wingdings" pitchFamily="2" charset="2"/>
              <a:buChar char="Ø"/>
            </a:pPr>
            <a:r>
              <a:rPr lang="kk-KZ" sz="2400" dirty="0">
                <a:latin typeface="Times New Roman" pitchFamily="18" charset="0"/>
                <a:cs typeface="Times New Roman" pitchFamily="18" charset="0"/>
              </a:rPr>
              <a:t>оқушы ізденіске, шығармашылыққа бөленеді.</a:t>
            </a:r>
            <a:endParaRPr lang="ru-RU" sz="2400" dirty="0">
              <a:latin typeface="Times New Roman" pitchFamily="18" charset="0"/>
              <a:cs typeface="Times New Roman" pitchFamily="18" charset="0"/>
            </a:endParaRPr>
          </a:p>
          <a:p>
            <a:pPr marL="342900" lvl="0" indent="-342900">
              <a:buFont typeface="Wingdings" pitchFamily="2" charset="2"/>
              <a:buChar char="Ø"/>
            </a:pPr>
            <a:r>
              <a:rPr lang="kk-KZ" sz="2400" dirty="0">
                <a:latin typeface="Times New Roman" pitchFamily="18" charset="0"/>
                <a:cs typeface="Times New Roman" pitchFamily="18" charset="0"/>
              </a:rPr>
              <a:t>дарынды оқушылар мүмкіндігі анықталды.</a:t>
            </a:r>
            <a:endParaRPr lang="ru-RU" sz="2400" dirty="0">
              <a:latin typeface="Times New Roman" pitchFamily="18" charset="0"/>
              <a:cs typeface="Times New Roman" pitchFamily="18" charset="0"/>
            </a:endParaRPr>
          </a:p>
          <a:p>
            <a:pPr marL="342900" lvl="0" indent="-342900">
              <a:buFont typeface="Wingdings" pitchFamily="2" charset="2"/>
              <a:buChar char="Ø"/>
            </a:pPr>
            <a:r>
              <a:rPr lang="kk-KZ" sz="2400" dirty="0">
                <a:latin typeface="Times New Roman" pitchFamily="18" charset="0"/>
                <a:cs typeface="Times New Roman" pitchFamily="18" charset="0"/>
              </a:rPr>
              <a:t>әр оқушы өзін -өзі бағалайды, өз білімін жоғары деңгейге жеткізе алады, материалды толық меңгереді.</a:t>
            </a:r>
            <a:endParaRPr lang="ru-RU" sz="2400" dirty="0">
              <a:latin typeface="Times New Roman" pitchFamily="18" charset="0"/>
              <a:cs typeface="Times New Roman" pitchFamily="18" charset="0"/>
            </a:endParaRPr>
          </a:p>
          <a:p>
            <a:pPr marL="342900" lvl="0" indent="-342900">
              <a:buFont typeface="Wingdings" pitchFamily="2" charset="2"/>
              <a:buChar char="Ø"/>
            </a:pPr>
            <a:r>
              <a:rPr lang="kk-KZ" sz="2400" dirty="0">
                <a:latin typeface="Times New Roman" pitchFamily="18" charset="0"/>
                <a:cs typeface="Times New Roman" pitchFamily="18" charset="0"/>
              </a:rPr>
              <a:t>жаңа тақырыпты жаңа әдіспен түсіндіріледі.</a:t>
            </a:r>
            <a:endParaRPr lang="ru-RU" sz="2400" dirty="0">
              <a:latin typeface="Times New Roman" pitchFamily="18" charset="0"/>
              <a:cs typeface="Times New Roman" pitchFamily="18" charset="0"/>
            </a:endParaRPr>
          </a:p>
          <a:p>
            <a:pPr marL="342900" lvl="0" indent="-342900">
              <a:buFont typeface="Wingdings" pitchFamily="2" charset="2"/>
              <a:buChar char="Ø"/>
            </a:pPr>
            <a:r>
              <a:rPr lang="kk-KZ" sz="2400" dirty="0">
                <a:latin typeface="Times New Roman" pitchFamily="18" charset="0"/>
                <a:cs typeface="Times New Roman" pitchFamily="18" charset="0"/>
              </a:rPr>
              <a:t>тест, диктант  арқылы тақырып меңгеріледі.</a:t>
            </a:r>
            <a:endParaRPr lang="ru-RU" sz="2400" dirty="0">
              <a:latin typeface="Times New Roman" pitchFamily="18" charset="0"/>
              <a:cs typeface="Times New Roman" pitchFamily="18" charset="0"/>
            </a:endParaRPr>
          </a:p>
          <a:p>
            <a:pPr marL="342900" lvl="0" indent="-342900">
              <a:buFont typeface="Wingdings" pitchFamily="2" charset="2"/>
              <a:buChar char="Ø"/>
            </a:pPr>
            <a:r>
              <a:rPr lang="kk-KZ" sz="2400" dirty="0">
                <a:latin typeface="Times New Roman" pitchFamily="18" charset="0"/>
                <a:cs typeface="Times New Roman" pitchFamily="18" charset="0"/>
              </a:rPr>
              <a:t>өзіндік жұмыстар жүргізіледі.</a:t>
            </a:r>
            <a:endParaRPr lang="ru-RU" sz="2400" dirty="0">
              <a:latin typeface="Times New Roman" pitchFamily="18" charset="0"/>
              <a:cs typeface="Times New Roman" pitchFamily="18" charset="0"/>
            </a:endParaRPr>
          </a:p>
          <a:p>
            <a:pPr marL="342900" lvl="0" indent="-342900">
              <a:buFont typeface="Wingdings" pitchFamily="2" charset="2"/>
              <a:buChar char="Ø"/>
            </a:pPr>
            <a:r>
              <a:rPr lang="kk-KZ" sz="2400" dirty="0">
                <a:latin typeface="Times New Roman" pitchFamily="18" charset="0"/>
                <a:cs typeface="Times New Roman" pitchFamily="18" charset="0"/>
              </a:rPr>
              <a:t>бақылау жұмысы алынады.</a:t>
            </a:r>
            <a:endParaRPr lang="ru-RU" sz="2400" dirty="0">
              <a:latin typeface="Times New Roman" pitchFamily="18" charset="0"/>
              <a:cs typeface="Times New Roman" pitchFamily="18" charset="0"/>
            </a:endParaRPr>
          </a:p>
          <a:p>
            <a:pPr marL="342900" lvl="0" indent="-342900">
              <a:buFont typeface="Wingdings" pitchFamily="2" charset="2"/>
              <a:buChar char="Ø"/>
            </a:pPr>
            <a:r>
              <a:rPr lang="kk-KZ" sz="2400" dirty="0">
                <a:latin typeface="Times New Roman" pitchFamily="18" charset="0"/>
                <a:cs typeface="Times New Roman" pitchFamily="18" charset="0"/>
              </a:rPr>
              <a:t>бақылау парағы жасалады.  </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2410085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260648"/>
            <a:ext cx="8568952" cy="5970865"/>
          </a:xfrm>
          <a:prstGeom prst="rect">
            <a:avLst/>
          </a:prstGeom>
        </p:spPr>
        <p:txBody>
          <a:bodyPr wrap="square">
            <a:spAutoFit/>
          </a:bodyPr>
          <a:lstStyle/>
          <a:p>
            <a:r>
              <a:rPr lang="kk-KZ" dirty="0"/>
              <a:t> </a:t>
            </a:r>
            <a:endParaRPr lang="kk-KZ" dirty="0" smtClean="0"/>
          </a:p>
          <a:p>
            <a:pPr algn="ctr"/>
            <a:r>
              <a:rPr lang="kk-KZ" sz="2800" b="1" dirty="0" smtClean="0">
                <a:latin typeface="Times New Roman" pitchFamily="18" charset="0"/>
                <a:cs typeface="Times New Roman" pitchFamily="18" charset="0"/>
              </a:rPr>
              <a:t>Қортынды</a:t>
            </a:r>
            <a:endParaRPr lang="kk-KZ" sz="2800" b="1" dirty="0">
              <a:latin typeface="Times New Roman" pitchFamily="18" charset="0"/>
              <a:cs typeface="Times New Roman" pitchFamily="18" charset="0"/>
            </a:endParaRPr>
          </a:p>
          <a:p>
            <a:pPr algn="just"/>
            <a:r>
              <a:rPr lang="kk-KZ" sz="2800" dirty="0" smtClean="0">
                <a:latin typeface="Times New Roman" pitchFamily="18" charset="0"/>
                <a:cs typeface="Times New Roman" pitchFamily="18" charset="0"/>
              </a:rPr>
              <a:t>Қорыта </a:t>
            </a:r>
            <a:r>
              <a:rPr lang="kk-KZ" sz="2800" dirty="0">
                <a:latin typeface="Times New Roman" pitchFamily="18" charset="0"/>
                <a:cs typeface="Times New Roman" pitchFamily="18" charset="0"/>
              </a:rPr>
              <a:t>келе, деңгейлік тапсырмалар  ауқымы өте </a:t>
            </a:r>
            <a:r>
              <a:rPr lang="kk-KZ" sz="2800" dirty="0" smtClean="0">
                <a:latin typeface="Times New Roman" pitchFamily="18" charset="0"/>
                <a:cs typeface="Times New Roman" pitchFamily="18" charset="0"/>
              </a:rPr>
              <a:t>кең. </a:t>
            </a:r>
            <a:r>
              <a:rPr lang="kk-KZ" sz="2800" dirty="0">
                <a:latin typeface="Times New Roman" pitchFamily="18" charset="0"/>
                <a:cs typeface="Times New Roman" pitchFamily="18" charset="0"/>
              </a:rPr>
              <a:t>Мектеп оқушыларына берілетін тапсырмалар оқушылардың ойлауына әсер етеді. Тасырманы орындау үшін бала жауапты өзі іздестіреді. . Оны шешуде ақыл – ойы дамиды , ойлануына жан – жақты әсер етеді деп түйіндеуге </a:t>
            </a:r>
            <a:r>
              <a:rPr lang="kk-KZ" sz="2800" dirty="0" smtClean="0">
                <a:latin typeface="Times New Roman" pitchFamily="18" charset="0"/>
                <a:cs typeface="Times New Roman" pitchFamily="18" charset="0"/>
              </a:rPr>
              <a:t>болады.</a:t>
            </a:r>
            <a:endParaRPr lang="ru-RU" sz="2800" dirty="0">
              <a:latin typeface="Times New Roman" pitchFamily="18" charset="0"/>
              <a:cs typeface="Times New Roman" pitchFamily="18" charset="0"/>
            </a:endParaRPr>
          </a:p>
          <a:p>
            <a:pPr algn="just"/>
            <a:r>
              <a:rPr lang="kk-KZ" sz="2800" b="1" dirty="0" smtClean="0">
                <a:latin typeface="Times New Roman" pitchFamily="18" charset="0"/>
                <a:cs typeface="Times New Roman" pitchFamily="18" charset="0"/>
              </a:rPr>
              <a:t>Деңгейлеп </a:t>
            </a:r>
            <a:r>
              <a:rPr lang="kk-KZ" sz="2800" b="1" dirty="0">
                <a:latin typeface="Times New Roman" pitchFamily="18" charset="0"/>
                <a:cs typeface="Times New Roman" pitchFamily="18" charset="0"/>
              </a:rPr>
              <a:t>оқыту -   </a:t>
            </a:r>
            <a:r>
              <a:rPr lang="kk-KZ" sz="2800" dirty="0">
                <a:latin typeface="Times New Roman" pitchFamily="18" charset="0"/>
                <a:cs typeface="Times New Roman" pitchFamily="18" charset="0"/>
              </a:rPr>
              <a:t>оқылатын ақпараттың азаюы арқылы емес, оқушыларға қойылатын талаптардың әртүрлілігі арқылы жүзеге асырылады. Қазіргі  заман талабы әр оқушының сабақ кезінде  жаңа білім қосып қана қоймай, соны игеріп , ізденіп, талап – пікір таластыру деңгейіне жету мақсатын көздейді.</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xmlns="" val="1446699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692696"/>
            <a:ext cx="7488832" cy="3785652"/>
          </a:xfrm>
          <a:prstGeom prst="rect">
            <a:avLst/>
          </a:prstGeom>
        </p:spPr>
        <p:txBody>
          <a:bodyPr wrap="square">
            <a:spAutoFit/>
          </a:bodyPr>
          <a:lstStyle/>
          <a:p>
            <a:r>
              <a:rPr lang="ru-RU" sz="2400" b="1" dirty="0" err="1">
                <a:latin typeface="Times New Roman" pitchFamily="18" charset="0"/>
                <a:cs typeface="Times New Roman" pitchFamily="18" charset="0"/>
              </a:rPr>
              <a:t>Жоспары</a:t>
            </a:r>
            <a:r>
              <a:rPr lang="ru-RU" sz="2400" b="1" dirty="0">
                <a:latin typeface="Times New Roman" pitchFamily="18" charset="0"/>
                <a:cs typeface="Times New Roman" pitchFamily="18" charset="0"/>
              </a:rPr>
              <a:t>:</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smtClean="0">
                <a:latin typeface="Times New Roman" pitchFamily="18" charset="0"/>
                <a:cs typeface="Times New Roman" pitchFamily="18" charset="0"/>
              </a:rPr>
              <a:t>1</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Саралап</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деңгейлеп</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оқыту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технологиясының</a:t>
            </a:r>
            <a:r>
              <a:rPr lang="ru-RU" sz="2400" dirty="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мазмұны</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2</a:t>
            </a:r>
            <a:r>
              <a:rPr lang="ru-RU" sz="2400" dirty="0" smtClean="0">
                <a:latin typeface="Times New Roman" pitchFamily="18" charset="0"/>
                <a:cs typeface="Times New Roman" pitchFamily="18" charset="0"/>
              </a:rPr>
              <a:t>.</a:t>
            </a:r>
            <a:r>
              <a:rPr lang="ru-RU" sz="2400" dirty="0">
                <a:latin typeface="Times New Roman" pitchFamily="18" charset="0"/>
                <a:cs typeface="Times New Roman" pitchFamily="18" charset="0"/>
              </a:rPr>
              <a:t> Деңгейлеп </a:t>
            </a:r>
            <a:r>
              <a:rPr lang="ru-RU" sz="2400" dirty="0" err="1">
                <a:latin typeface="Times New Roman" pitchFamily="18" charset="0"/>
                <a:cs typeface="Times New Roman" pitchFamily="18" charset="0"/>
              </a:rPr>
              <a:t>оқыту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технологиясының</a:t>
            </a:r>
            <a:r>
              <a:rPr lang="ru-RU" sz="2400" dirty="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мақсаты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міндеті</a:t>
            </a:r>
            <a:endParaRPr lang="ru-RU" sz="2400" dirty="0" smtClean="0">
              <a:latin typeface="Times New Roman" pitchFamily="18" charset="0"/>
              <a:cs typeface="Times New Roman" pitchFamily="18" charset="0"/>
            </a:endParaRPr>
          </a:p>
          <a:p>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en-US" sz="2400" dirty="0" smtClean="0">
                <a:latin typeface="Times New Roman" pitchFamily="18" charset="0"/>
                <a:cs typeface="Times New Roman" pitchFamily="18" charset="0"/>
              </a:rPr>
              <a:t>3</a:t>
            </a:r>
            <a:r>
              <a:rPr lang="ru-RU" sz="2400" dirty="0" smtClean="0">
                <a:latin typeface="Times New Roman" pitchFamily="18" charset="0"/>
                <a:cs typeface="Times New Roman" pitchFamily="18" charset="0"/>
              </a:rPr>
              <a:t>. </a:t>
            </a:r>
            <a:r>
              <a:rPr lang="ru-RU" sz="2400" dirty="0">
                <a:latin typeface="Times New Roman" pitchFamily="18" charset="0"/>
                <a:cs typeface="Times New Roman" pitchFamily="18" charset="0"/>
              </a:rPr>
              <a:t>Деңгейлеп - </a:t>
            </a:r>
            <a:r>
              <a:rPr lang="ru-RU" sz="2400" dirty="0" err="1">
                <a:latin typeface="Times New Roman" pitchFamily="18" charset="0"/>
                <a:cs typeface="Times New Roman" pitchFamily="18" charset="0"/>
              </a:rPr>
              <a:t>саралап</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оқыту технологиясының </a:t>
            </a:r>
            <a:r>
              <a:rPr lang="ru-RU" sz="2400" dirty="0" err="1" smtClean="0">
                <a:latin typeface="Times New Roman" pitchFamily="18" charset="0"/>
                <a:cs typeface="Times New Roman" pitchFamily="18" charset="0"/>
              </a:rPr>
              <a:t>тиімділігі</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err="1" smtClean="0">
                <a:latin typeface="Times New Roman" pitchFamily="18" charset="0"/>
                <a:cs typeface="Times New Roman" pitchFamily="18" charset="0"/>
              </a:rPr>
              <a:t>Қорытынды</a:t>
            </a:r>
            <a:endParaRPr lang="ru-RU" sz="2400" dirty="0" smtClean="0">
              <a:latin typeface="Times New Roman" pitchFamily="18" charset="0"/>
              <a:cs typeface="Times New Roman" pitchFamily="18" charset="0"/>
            </a:endParaRPr>
          </a:p>
          <a:p>
            <a:r>
              <a:rPr lang="kk-KZ" sz="2400" dirty="0">
                <a:latin typeface="Times New Roman" pitchFamily="18" charset="0"/>
                <a:cs typeface="Times New Roman" pitchFamily="18" charset="0"/>
              </a:rPr>
              <a:t>Пайдаланылған әдебиеттер тізімі</a:t>
            </a:r>
            <a:endParaRPr lang="ru-RU" sz="2400" dirty="0" smtClean="0">
              <a:latin typeface="Times New Roman" pitchFamily="18" charset="0"/>
              <a:cs typeface="Times New Roman" pitchFamily="18" charset="0"/>
            </a:endParaRP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33534900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5"/>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pSp>
        <p:nvGrpSpPr>
          <p:cNvPr id="5" name="Group 1"/>
          <p:cNvGrpSpPr>
            <a:grpSpLocks noChangeAspect="1"/>
          </p:cNvGrpSpPr>
          <p:nvPr/>
        </p:nvGrpSpPr>
        <p:grpSpPr bwMode="auto">
          <a:xfrm>
            <a:off x="152400" y="1810797"/>
            <a:ext cx="8668072" cy="5047203"/>
            <a:chOff x="2281" y="2745"/>
            <a:chExt cx="7059" cy="4041"/>
          </a:xfrm>
        </p:grpSpPr>
        <p:sp>
          <p:nvSpPr>
            <p:cNvPr id="6" name="AutoShape 14"/>
            <p:cNvSpPr>
              <a:spLocks noChangeAspect="1" noChangeArrowheads="1" noTextEdit="1"/>
            </p:cNvSpPr>
            <p:nvPr/>
          </p:nvSpPr>
          <p:spPr bwMode="auto">
            <a:xfrm>
              <a:off x="2281" y="2745"/>
              <a:ext cx="7059" cy="404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Rectangle 13"/>
            <p:cNvSpPr>
              <a:spLocks noChangeArrowheads="1"/>
            </p:cNvSpPr>
            <p:nvPr/>
          </p:nvSpPr>
          <p:spPr bwMode="auto">
            <a:xfrm>
              <a:off x="2281" y="2855"/>
              <a:ext cx="2824" cy="55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Меңгерілген білімді  </a:t>
              </a:r>
              <a:endParaRPr kumimoji="0" lang="kk-KZ"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қайталау , пысықтау</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kk-KZ" sz="1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8" name="Rectangle 12"/>
            <p:cNvSpPr>
              <a:spLocks noChangeArrowheads="1"/>
            </p:cNvSpPr>
            <p:nvPr/>
          </p:nvSpPr>
          <p:spPr bwMode="auto">
            <a:xfrm>
              <a:off x="6375" y="5950"/>
              <a:ext cx="2965" cy="55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Реферат, баяндама , тезис , конспект.</a:t>
              </a:r>
              <a:endParaRPr kumimoji="0" lang="kk-KZ"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9" name="Rectangle 11"/>
            <p:cNvSpPr>
              <a:spLocks noChangeArrowheads="1"/>
            </p:cNvSpPr>
            <p:nvPr/>
          </p:nvSpPr>
          <p:spPr bwMode="auto">
            <a:xfrm>
              <a:off x="6375" y="4835"/>
              <a:ext cx="2965" cy="55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Диограмма , тірек сызбалар , сызу , ой қорыту</a:t>
              </a:r>
              <a:endParaRPr kumimoji="0" lang="kk-KZ"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 name="Rectangle 10"/>
            <p:cNvSpPr>
              <a:spLocks noChangeArrowheads="1"/>
            </p:cNvSpPr>
            <p:nvPr/>
          </p:nvSpPr>
          <p:spPr bwMode="auto">
            <a:xfrm>
              <a:off x="6375" y="3581"/>
              <a:ext cx="2965" cy="111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Сөзжұмбақтар, </a:t>
              </a:r>
              <a:endParaRPr kumimoji="0" lang="kk-KZ"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сөз өрім (кросворд),</a:t>
              </a:r>
              <a:endParaRPr kumimoji="0" lang="kk-KZ"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тумасөз (метограмма)</a:t>
              </a:r>
              <a:endParaRPr kumimoji="0" lang="kk-KZ"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өзгерпе сөз (анаграмма)</a:t>
              </a:r>
              <a:endParaRPr kumimoji="0" lang="kk-KZ"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1" name="Rectangle 9"/>
            <p:cNvSpPr>
              <a:spLocks noChangeArrowheads="1"/>
            </p:cNvSpPr>
            <p:nvPr/>
          </p:nvSpPr>
          <p:spPr bwMode="auto">
            <a:xfrm>
              <a:off x="6375" y="2884"/>
              <a:ext cx="2965" cy="55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Тақырыптың өмірмен байланыстылығы</a:t>
              </a:r>
              <a:endParaRPr kumimoji="0" lang="kk-KZ"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2" name="Rectangle 8"/>
            <p:cNvSpPr>
              <a:spLocks noChangeArrowheads="1"/>
            </p:cNvSpPr>
            <p:nvPr/>
          </p:nvSpPr>
          <p:spPr bwMode="auto">
            <a:xfrm>
              <a:off x="2281" y="3581"/>
              <a:ext cx="2824" cy="83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Тұлғаның ойлау қабілетін дамытатын танымдық ойындар</a:t>
              </a:r>
              <a:endParaRPr kumimoji="0" lang="kk-KZ"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3" name="Rectangle 7"/>
            <p:cNvSpPr>
              <a:spLocks noChangeArrowheads="1"/>
            </p:cNvSpPr>
            <p:nvPr/>
          </p:nvSpPr>
          <p:spPr bwMode="auto">
            <a:xfrm>
              <a:off x="2281" y="4696"/>
              <a:ext cx="2824" cy="83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Танымдық қабілетін дамытатын ойын элементтері</a:t>
              </a:r>
              <a:endParaRPr kumimoji="0" lang="kk-KZ"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4" name="Rectangle 6"/>
            <p:cNvSpPr>
              <a:spLocks noChangeArrowheads="1"/>
            </p:cNvSpPr>
            <p:nvPr/>
          </p:nvSpPr>
          <p:spPr bwMode="auto">
            <a:xfrm>
              <a:off x="2281" y="5811"/>
              <a:ext cx="2824" cy="8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Ұғым, түсінік, қиял ой еңбегіне негізделген өзіндік жұмыс</a:t>
              </a:r>
              <a:endParaRPr kumimoji="0" lang="kk-KZ"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5" name="Line 5"/>
            <p:cNvSpPr>
              <a:spLocks noChangeShapeType="1"/>
            </p:cNvSpPr>
            <p:nvPr/>
          </p:nvSpPr>
          <p:spPr bwMode="auto">
            <a:xfrm>
              <a:off x="5105" y="3163"/>
              <a:ext cx="1270" cy="0"/>
            </a:xfrm>
            <a:prstGeom prst="line">
              <a:avLst/>
            </a:prstGeom>
            <a:noFill/>
            <a:ln w="9525">
              <a:solidFill>
                <a:srgbClr val="000000"/>
              </a:solidFill>
              <a:round/>
              <a:headEnd/>
              <a:tailEnd type="triangle" w="med" len="me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6" name="Line 4"/>
            <p:cNvSpPr>
              <a:spLocks noChangeShapeType="1"/>
            </p:cNvSpPr>
            <p:nvPr/>
          </p:nvSpPr>
          <p:spPr bwMode="auto">
            <a:xfrm>
              <a:off x="5105" y="3999"/>
              <a:ext cx="1270" cy="0"/>
            </a:xfrm>
            <a:prstGeom prst="line">
              <a:avLst/>
            </a:prstGeom>
            <a:noFill/>
            <a:ln w="9525">
              <a:solidFill>
                <a:srgbClr val="000000"/>
              </a:solidFill>
              <a:round/>
              <a:headEnd/>
              <a:tailEnd type="triangle" w="med" len="me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7" name="Line 3"/>
            <p:cNvSpPr>
              <a:spLocks noChangeShapeType="1"/>
            </p:cNvSpPr>
            <p:nvPr/>
          </p:nvSpPr>
          <p:spPr bwMode="auto">
            <a:xfrm>
              <a:off x="5105" y="5114"/>
              <a:ext cx="1270" cy="0"/>
            </a:xfrm>
            <a:prstGeom prst="line">
              <a:avLst/>
            </a:prstGeom>
            <a:noFill/>
            <a:ln w="9525">
              <a:solidFill>
                <a:srgbClr val="000000"/>
              </a:solidFill>
              <a:round/>
              <a:headEnd/>
              <a:tailEnd type="triangle" w="med" len="me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8" name="Line 2"/>
            <p:cNvSpPr>
              <a:spLocks noChangeShapeType="1"/>
            </p:cNvSpPr>
            <p:nvPr/>
          </p:nvSpPr>
          <p:spPr bwMode="auto">
            <a:xfrm>
              <a:off x="4822" y="6238"/>
              <a:ext cx="1553" cy="0"/>
            </a:xfrm>
            <a:prstGeom prst="line">
              <a:avLst/>
            </a:prstGeom>
            <a:noFill/>
            <a:ln w="9525">
              <a:solidFill>
                <a:srgbClr val="000000"/>
              </a:solidFill>
              <a:round/>
              <a:headEnd/>
              <a:tailEnd type="triangle" w="med" len="me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ru-RU"/>
            </a:p>
          </p:txBody>
        </p:sp>
      </p:grpSp>
      <p:sp>
        <p:nvSpPr>
          <p:cNvPr id="19" name="Прямоугольник 18"/>
          <p:cNvSpPr/>
          <p:nvPr/>
        </p:nvSpPr>
        <p:spPr>
          <a:xfrm>
            <a:off x="498681" y="381000"/>
            <a:ext cx="7801141" cy="1200329"/>
          </a:xfrm>
          <a:prstGeom prst="rect">
            <a:avLst/>
          </a:prstGeom>
        </p:spPr>
        <p:txBody>
          <a:bodyPr wrap="square">
            <a:spAutoFit/>
          </a:bodyPr>
          <a:lstStyle/>
          <a:p>
            <a:pPr algn="ctr"/>
            <a:r>
              <a:rPr lang="kk-KZ" sz="2400" b="1" dirty="0">
                <a:latin typeface="Times New Roman" pitchFamily="18" charset="0"/>
                <a:cs typeface="Times New Roman" pitchFamily="18" charset="0"/>
              </a:rPr>
              <a:t>Ж. Қараевтың деңгейлеп оқыту технологиясы бойыша  деңгейлік тапсырмалар дайындауға қойылатын талаптар</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23050881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764704"/>
            <a:ext cx="8496944" cy="4154984"/>
          </a:xfrm>
          <a:prstGeom prst="rect">
            <a:avLst/>
          </a:prstGeom>
        </p:spPr>
        <p:txBody>
          <a:bodyPr wrap="square">
            <a:spAutoFit/>
          </a:bodyPr>
          <a:lstStyle/>
          <a:p>
            <a:pPr algn="ctr"/>
            <a:r>
              <a:rPr lang="kk-KZ" sz="2400" b="1" dirty="0" smtClean="0">
                <a:latin typeface="Times New Roman" pitchFamily="18" charset="0"/>
                <a:cs typeface="Times New Roman" pitchFamily="18" charset="0"/>
              </a:rPr>
              <a:t>Пайдаланылған </a:t>
            </a:r>
            <a:r>
              <a:rPr lang="kk-KZ" sz="2400" b="1" dirty="0">
                <a:latin typeface="Times New Roman" pitchFamily="18" charset="0"/>
                <a:cs typeface="Times New Roman" pitchFamily="18" charset="0"/>
              </a:rPr>
              <a:t>әдебиеттер тізімі</a:t>
            </a:r>
            <a:endParaRPr lang="kk-KZ" sz="2400" dirty="0" smtClean="0">
              <a:latin typeface="Times New Roman" pitchFamily="18" charset="0"/>
              <a:cs typeface="Times New Roman" pitchFamily="18" charset="0"/>
            </a:endParaRPr>
          </a:p>
          <a:p>
            <a:pPr marL="457200" indent="-457200">
              <a:buFont typeface="+mj-lt"/>
              <a:buAutoNum type="arabicPeriod"/>
            </a:pPr>
            <a:r>
              <a:rPr lang="kk-KZ" sz="2400" dirty="0" smtClean="0">
                <a:latin typeface="Times New Roman" pitchFamily="18" charset="0"/>
                <a:cs typeface="Times New Roman" pitchFamily="18" charset="0"/>
              </a:rPr>
              <a:t>Бұзаубақова </a:t>
            </a:r>
            <a:r>
              <a:rPr lang="kk-KZ" sz="2400" dirty="0">
                <a:latin typeface="Times New Roman" pitchFamily="18" charset="0"/>
                <a:cs typeface="Times New Roman" pitchFamily="18" charset="0"/>
              </a:rPr>
              <a:t>К.Ж. Жаңа педагогикалық технология . Тараз : ТарМу , </a:t>
            </a:r>
            <a:r>
              <a:rPr lang="kk-KZ" sz="2400" dirty="0" smtClean="0">
                <a:latin typeface="Times New Roman" pitchFamily="18" charset="0"/>
                <a:cs typeface="Times New Roman" pitchFamily="18" charset="0"/>
              </a:rPr>
              <a:t>2003</a:t>
            </a:r>
          </a:p>
          <a:p>
            <a:pPr marL="457200" indent="-457200">
              <a:buFont typeface="+mj-lt"/>
              <a:buAutoNum type="arabicPeriod"/>
            </a:pPr>
            <a:r>
              <a:rPr lang="kk-KZ" sz="2400" dirty="0">
                <a:latin typeface="Times New Roman" pitchFamily="18" charset="0"/>
                <a:cs typeface="Times New Roman" pitchFamily="18" charset="0"/>
              </a:rPr>
              <a:t>Кобдикова Ж.У.Оқыту </a:t>
            </a:r>
            <a:r>
              <a:rPr lang="kk-KZ" sz="2400" dirty="0" smtClean="0">
                <a:latin typeface="Times New Roman" pitchFamily="18" charset="0"/>
                <a:cs typeface="Times New Roman" pitchFamily="18" charset="0"/>
              </a:rPr>
              <a:t>процесін технологияландыру.Алматы</a:t>
            </a:r>
            <a:r>
              <a:rPr lang="kk-KZ" sz="2400" dirty="0">
                <a:latin typeface="Times New Roman" pitchFamily="18" charset="0"/>
                <a:cs typeface="Times New Roman" pitchFamily="18" charset="0"/>
              </a:rPr>
              <a:t>, </a:t>
            </a:r>
            <a:r>
              <a:rPr lang="kk-KZ" sz="2400" dirty="0" smtClean="0">
                <a:latin typeface="Times New Roman" pitchFamily="18" charset="0"/>
                <a:cs typeface="Times New Roman" pitchFamily="18" charset="0"/>
              </a:rPr>
              <a:t>2000</a:t>
            </a:r>
          </a:p>
          <a:p>
            <a:pPr marL="457200" indent="-457200">
              <a:buFont typeface="+mj-lt"/>
              <a:buAutoNum type="arabicPeriod"/>
            </a:pPr>
            <a:r>
              <a:rPr lang="kk-KZ" sz="2400" dirty="0">
                <a:latin typeface="Times New Roman" pitchFamily="18" charset="0"/>
                <a:cs typeface="Times New Roman" pitchFamily="18" charset="0"/>
              </a:rPr>
              <a:t>Баймаханова С. Деңгейлеп саралап оқыту. //Қазақстан мектебі</a:t>
            </a:r>
            <a:r>
              <a:rPr lang="kk-KZ" sz="2400" dirty="0" smtClean="0">
                <a:latin typeface="Times New Roman" pitchFamily="18" charset="0"/>
                <a:cs typeface="Times New Roman" pitchFamily="18" charset="0"/>
              </a:rPr>
              <a:t>.</a:t>
            </a:r>
            <a:r>
              <a:rPr lang="ru-RU" sz="2400" dirty="0">
                <a:latin typeface="Times New Roman" pitchFamily="18" charset="0"/>
                <a:cs typeface="Times New Roman" pitchFamily="18" charset="0"/>
              </a:rPr>
              <a:t> </a:t>
            </a:r>
            <a:r>
              <a:rPr lang="kk-KZ" sz="2400" dirty="0" smtClean="0">
                <a:latin typeface="Times New Roman" pitchFamily="18" charset="0"/>
                <a:cs typeface="Times New Roman" pitchFamily="18" charset="0"/>
              </a:rPr>
              <a:t>№</a:t>
            </a:r>
            <a:r>
              <a:rPr lang="kk-KZ" sz="2400" dirty="0">
                <a:latin typeface="Times New Roman" pitchFamily="18" charset="0"/>
                <a:cs typeface="Times New Roman" pitchFamily="18" charset="0"/>
              </a:rPr>
              <a:t>10, </a:t>
            </a:r>
            <a:r>
              <a:rPr lang="kk-KZ" sz="2400" dirty="0" smtClean="0">
                <a:latin typeface="Times New Roman" pitchFamily="18" charset="0"/>
                <a:cs typeface="Times New Roman" pitchFamily="18" charset="0"/>
              </a:rPr>
              <a:t>2004</a:t>
            </a:r>
          </a:p>
          <a:p>
            <a:pPr marL="457200" indent="-457200">
              <a:buFont typeface="+mj-lt"/>
              <a:buAutoNum type="arabicPeriod"/>
            </a:pPr>
            <a:r>
              <a:rPr lang="kk-KZ" sz="2400" dirty="0">
                <a:latin typeface="Times New Roman" pitchFamily="18" charset="0"/>
                <a:cs typeface="Times New Roman" pitchFamily="18" charset="0"/>
              </a:rPr>
              <a:t>Кемелжанова М. Деңгейлеп оқыту . //Бастауыш мектеп </a:t>
            </a:r>
            <a:r>
              <a:rPr lang="kk-KZ" sz="2400" dirty="0" smtClean="0">
                <a:latin typeface="Times New Roman" pitchFamily="18" charset="0"/>
                <a:cs typeface="Times New Roman" pitchFamily="18" charset="0"/>
              </a:rPr>
              <a:t>.</a:t>
            </a:r>
            <a:r>
              <a:rPr lang="ru-RU" sz="2400" dirty="0">
                <a:latin typeface="Times New Roman" pitchFamily="18" charset="0"/>
                <a:cs typeface="Times New Roman" pitchFamily="18" charset="0"/>
              </a:rPr>
              <a:t> </a:t>
            </a:r>
            <a:r>
              <a:rPr lang="kk-KZ" sz="2400" dirty="0" smtClean="0">
                <a:latin typeface="Times New Roman" pitchFamily="18" charset="0"/>
                <a:cs typeface="Times New Roman" pitchFamily="18" charset="0"/>
              </a:rPr>
              <a:t>№9 2005</a:t>
            </a:r>
          </a:p>
          <a:p>
            <a:pPr marL="457200" indent="-457200">
              <a:buFont typeface="+mj-lt"/>
              <a:buAutoNum type="arabicPeriod"/>
            </a:pPr>
            <a:r>
              <a:rPr lang="kk-KZ" sz="2400" dirty="0">
                <a:latin typeface="Times New Roman" pitchFamily="18" charset="0"/>
                <a:cs typeface="Times New Roman" pitchFamily="18" charset="0"/>
              </a:rPr>
              <a:t>Мұхитанова С. Деңгейлеп оқыту тәсілімен // Қазақстан мектебі </a:t>
            </a:r>
            <a:r>
              <a:rPr lang="kk-KZ" sz="2400" dirty="0" smtClean="0">
                <a:latin typeface="Times New Roman" pitchFamily="18" charset="0"/>
                <a:cs typeface="Times New Roman" pitchFamily="18" charset="0"/>
              </a:rPr>
              <a:t>.</a:t>
            </a:r>
            <a:r>
              <a:rPr lang="ru-RU" sz="2400" dirty="0">
                <a:latin typeface="Times New Roman" pitchFamily="18" charset="0"/>
                <a:cs typeface="Times New Roman" pitchFamily="18" charset="0"/>
              </a:rPr>
              <a:t> </a:t>
            </a:r>
            <a:r>
              <a:rPr lang="kk-KZ" sz="2400" dirty="0" smtClean="0">
                <a:latin typeface="Times New Roman" pitchFamily="18" charset="0"/>
                <a:cs typeface="Times New Roman" pitchFamily="18" charset="0"/>
              </a:rPr>
              <a:t>№ </a:t>
            </a:r>
            <a:r>
              <a:rPr lang="kk-KZ" sz="2400" dirty="0">
                <a:latin typeface="Times New Roman" pitchFamily="18" charset="0"/>
                <a:cs typeface="Times New Roman" pitchFamily="18" charset="0"/>
              </a:rPr>
              <a:t>12,  2004 </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127668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476673"/>
            <a:ext cx="8496944" cy="5693866"/>
          </a:xfrm>
          <a:prstGeom prst="rect">
            <a:avLst/>
          </a:prstGeom>
        </p:spPr>
        <p:txBody>
          <a:bodyPr wrap="square">
            <a:spAutoFit/>
          </a:bodyPr>
          <a:lstStyle/>
          <a:p>
            <a:pPr algn="just"/>
            <a:r>
              <a:rPr lang="ru-RU" sz="2800" dirty="0">
                <a:latin typeface="Times New Roman" pitchFamily="18" charset="0"/>
                <a:cs typeface="Times New Roman" pitchFamily="18" charset="0"/>
              </a:rPr>
              <a:t>«Келер </a:t>
            </a:r>
            <a:r>
              <a:rPr lang="ru-RU" sz="2800" dirty="0" err="1">
                <a:latin typeface="Times New Roman" pitchFamily="18" charset="0"/>
                <a:cs typeface="Times New Roman" pitchFamily="18" charset="0"/>
              </a:rPr>
              <a:t>ұрпақ</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алдында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зор</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жауапкершілік</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жүгін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арқалап</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келеміз</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деген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Елбасы</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Н.Ә.Назарбаевтың</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сөзі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ұстаз</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қауымына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үлкен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тапсырыстарды</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артып</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отыр</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Еліміздің</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болашағы</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көркейіп</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өркениетті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елдер</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қатарына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қосылуы</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бүгінгі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ұрпақ</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бейнесімен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көрінеді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Дүниежүзілік</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озық</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тәжірибелерге</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сүйеніп</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жаңа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типті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оқыту</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яғни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әр</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баланың</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табиғи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қабілетін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дамыту</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үшін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қолайлы</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жағдайлар</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жасай</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отырып</a:t>
            </a:r>
            <a:r>
              <a:rPr lang="ru-RU" sz="2800" dirty="0">
                <a:latin typeface="Times New Roman" pitchFamily="18" charset="0"/>
                <a:cs typeface="Times New Roman" pitchFamily="18" charset="0"/>
              </a:rPr>
              <a:t>, оны </a:t>
            </a:r>
            <a:r>
              <a:rPr lang="ru-RU" sz="2800" dirty="0" err="1">
                <a:latin typeface="Times New Roman" pitchFamily="18" charset="0"/>
                <a:cs typeface="Times New Roman" pitchFamily="18" charset="0"/>
              </a:rPr>
              <a:t>жан-жақты</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дамыту</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керек</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Қазіргі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білім</a:t>
            </a:r>
            <a:r>
              <a:rPr lang="ru-RU" sz="2800" dirty="0">
                <a:latin typeface="Times New Roman" pitchFamily="18" charset="0"/>
                <a:cs typeface="Times New Roman" pitchFamily="18" charset="0"/>
              </a:rPr>
              <a:t> беру </a:t>
            </a:r>
            <a:r>
              <a:rPr lang="ru-RU" sz="2800" dirty="0" err="1">
                <a:latin typeface="Times New Roman" pitchFamily="18" charset="0"/>
                <a:cs typeface="Times New Roman" pitchFamily="18" charset="0"/>
              </a:rPr>
              <a:t>мазмұны</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жаңарып</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жаңа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көзқарас</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пайда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болып</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оқытудың</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жаңа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технологиясы</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өмірге</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келді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Яғни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педагогикалық</a:t>
            </a:r>
            <a:r>
              <a:rPr lang="ru-RU" sz="2800" dirty="0">
                <a:latin typeface="Times New Roman" pitchFamily="18" charset="0"/>
                <a:cs typeface="Times New Roman" pitchFamily="18" charset="0"/>
              </a:rPr>
              <a:t> технология </a:t>
            </a:r>
            <a:r>
              <a:rPr lang="ru-RU" sz="2800" dirty="0" err="1">
                <a:latin typeface="Times New Roman" pitchFamily="18" charset="0"/>
                <a:cs typeface="Times New Roman" pitchFamily="18" charset="0"/>
              </a:rPr>
              <a:t>ұғымы</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іс-әрекетімізге</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кеңінен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еніп</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қолданылуда</a:t>
            </a:r>
            <a:r>
              <a:rPr lang="ru-RU" sz="2800" dirty="0">
                <a:latin typeface="Times New Roman" pitchFamily="18" charset="0"/>
                <a:cs typeface="Times New Roman" pitchFamily="18" charset="0"/>
              </a:rPr>
              <a:t>.</a:t>
            </a:r>
          </a:p>
        </p:txBody>
      </p:sp>
    </p:spTree>
    <p:extLst>
      <p:ext uri="{BB962C8B-B14F-4D97-AF65-F5344CB8AC3E}">
        <p14:creationId xmlns:p14="http://schemas.microsoft.com/office/powerpoint/2010/main" xmlns="" val="827392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3"/>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pSp>
        <p:nvGrpSpPr>
          <p:cNvPr id="5" name="Group 1"/>
          <p:cNvGrpSpPr>
            <a:grpSpLocks noChangeAspect="1"/>
          </p:cNvGrpSpPr>
          <p:nvPr/>
        </p:nvGrpSpPr>
        <p:grpSpPr bwMode="auto">
          <a:xfrm>
            <a:off x="152400" y="152400"/>
            <a:ext cx="8991599" cy="6588968"/>
            <a:chOff x="2857" y="1680"/>
            <a:chExt cx="6636" cy="6548"/>
          </a:xfrm>
        </p:grpSpPr>
        <p:sp>
          <p:nvSpPr>
            <p:cNvPr id="6" name="AutoShape 32"/>
            <p:cNvSpPr>
              <a:spLocks noChangeAspect="1" noChangeArrowheads="1"/>
            </p:cNvSpPr>
            <p:nvPr/>
          </p:nvSpPr>
          <p:spPr bwMode="auto">
            <a:xfrm>
              <a:off x="2857" y="1680"/>
              <a:ext cx="6636" cy="6548"/>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Rectangle 31"/>
            <p:cNvSpPr>
              <a:spLocks noChangeArrowheads="1"/>
            </p:cNvSpPr>
            <p:nvPr/>
          </p:nvSpPr>
          <p:spPr bwMode="auto">
            <a:xfrm>
              <a:off x="4410" y="1680"/>
              <a:ext cx="3811" cy="55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kk-K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Деңгейлеп оқыту технологиясы</a:t>
              </a:r>
              <a:endParaRPr kumimoji="0" lang="kk-KZ"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k-KZ"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Rectangle 30"/>
            <p:cNvSpPr>
              <a:spLocks noChangeArrowheads="1"/>
            </p:cNvSpPr>
            <p:nvPr/>
          </p:nvSpPr>
          <p:spPr bwMode="auto">
            <a:xfrm>
              <a:off x="3196" y="2794"/>
              <a:ext cx="1913" cy="55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В.П. Беспалько</a:t>
              </a:r>
              <a:endParaRPr kumimoji="0" lang="kk-KZ"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9" name="Rectangle 29"/>
            <p:cNvSpPr>
              <a:spLocks noChangeArrowheads="1"/>
            </p:cNvSpPr>
            <p:nvPr/>
          </p:nvSpPr>
          <p:spPr bwMode="auto">
            <a:xfrm>
              <a:off x="4692" y="3909"/>
              <a:ext cx="3034" cy="104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Деңгейлік</a:t>
              </a:r>
              <a:endParaRPr kumimoji="0" lang="kk-KZ"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тапсырмаларға </a:t>
              </a:r>
              <a:endParaRPr kumimoji="0" lang="kk-KZ"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қойылатын талаптар</a:t>
              </a:r>
              <a:endParaRPr kumimoji="0" lang="kk-KZ"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 name="Rectangle 28"/>
            <p:cNvSpPr>
              <a:spLocks noChangeArrowheads="1"/>
            </p:cNvSpPr>
            <p:nvPr/>
          </p:nvSpPr>
          <p:spPr bwMode="auto">
            <a:xfrm>
              <a:off x="7234" y="2794"/>
              <a:ext cx="1693" cy="55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Ж.А.Қараев</a:t>
              </a:r>
              <a:endParaRPr kumimoji="0" lang="kk-KZ"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1" name="Line 27"/>
            <p:cNvSpPr>
              <a:spLocks noChangeShapeType="1"/>
            </p:cNvSpPr>
            <p:nvPr/>
          </p:nvSpPr>
          <p:spPr bwMode="auto">
            <a:xfrm flipH="1">
              <a:off x="4692" y="2237"/>
              <a:ext cx="1695" cy="557"/>
            </a:xfrm>
            <a:prstGeom prst="line">
              <a:avLst/>
            </a:prstGeom>
            <a:noFill/>
            <a:ln w="9525">
              <a:solidFill>
                <a:srgbClr val="000000"/>
              </a:solidFill>
              <a:round/>
              <a:headEnd/>
              <a:tailEnd type="triangle" w="med" len="me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2" name="Line 26"/>
            <p:cNvSpPr>
              <a:spLocks noChangeShapeType="1"/>
            </p:cNvSpPr>
            <p:nvPr/>
          </p:nvSpPr>
          <p:spPr bwMode="auto">
            <a:xfrm>
              <a:off x="6387" y="2237"/>
              <a:ext cx="1976" cy="557"/>
            </a:xfrm>
            <a:prstGeom prst="line">
              <a:avLst/>
            </a:prstGeom>
            <a:noFill/>
            <a:ln w="9525">
              <a:solidFill>
                <a:srgbClr val="000000"/>
              </a:solidFill>
              <a:round/>
              <a:headEnd/>
              <a:tailEnd type="triangle" w="med" len="me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3" name="Line 25"/>
            <p:cNvSpPr>
              <a:spLocks noChangeShapeType="1"/>
            </p:cNvSpPr>
            <p:nvPr/>
          </p:nvSpPr>
          <p:spPr bwMode="auto">
            <a:xfrm flipH="1" flipV="1">
              <a:off x="4692" y="3352"/>
              <a:ext cx="1553" cy="557"/>
            </a:xfrm>
            <a:prstGeom prst="line">
              <a:avLst/>
            </a:prstGeom>
            <a:noFill/>
            <a:ln w="9525">
              <a:solidFill>
                <a:srgbClr val="000000"/>
              </a:solidFill>
              <a:round/>
              <a:headEnd/>
              <a:tailEnd type="triangle" w="med" len="me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4" name="Line 24"/>
            <p:cNvSpPr>
              <a:spLocks noChangeShapeType="1"/>
            </p:cNvSpPr>
            <p:nvPr/>
          </p:nvSpPr>
          <p:spPr bwMode="auto">
            <a:xfrm flipV="1">
              <a:off x="6245" y="3352"/>
              <a:ext cx="1977" cy="557"/>
            </a:xfrm>
            <a:prstGeom prst="line">
              <a:avLst/>
            </a:prstGeom>
            <a:noFill/>
            <a:ln w="9525">
              <a:solidFill>
                <a:srgbClr val="000000"/>
              </a:solidFill>
              <a:round/>
              <a:headEnd/>
              <a:tailEnd type="triangle" w="med" len="me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5" name="Rectangle 23"/>
            <p:cNvSpPr>
              <a:spLocks noChangeArrowheads="1"/>
            </p:cNvSpPr>
            <p:nvPr/>
          </p:nvSpPr>
          <p:spPr bwMode="auto">
            <a:xfrm>
              <a:off x="3281" y="5163"/>
              <a:ext cx="2400" cy="55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«Міндетті», «Оқушылық»</a:t>
              </a:r>
              <a:endParaRPr kumimoji="0" lang="kk-KZ" sz="20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6" name="Rectangle 22"/>
            <p:cNvSpPr>
              <a:spLocks noChangeArrowheads="1"/>
            </p:cNvSpPr>
            <p:nvPr/>
          </p:nvSpPr>
          <p:spPr bwMode="auto">
            <a:xfrm>
              <a:off x="3281" y="5999"/>
              <a:ext cx="2398" cy="55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0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Алгоритмдік</a:t>
              </a:r>
              <a:endParaRPr kumimoji="0" lang="kk-KZ" sz="200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7" name="Rectangle 21"/>
            <p:cNvSpPr>
              <a:spLocks noChangeArrowheads="1"/>
            </p:cNvSpPr>
            <p:nvPr/>
          </p:nvSpPr>
          <p:spPr bwMode="auto">
            <a:xfrm>
              <a:off x="6810" y="6696"/>
              <a:ext cx="2497" cy="69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0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Танымдық іздену.</a:t>
              </a:r>
              <a:endParaRPr kumimoji="0" lang="kk-KZ" sz="200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0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(эвристикалық)</a:t>
              </a:r>
              <a:endParaRPr kumimoji="0" lang="kk-KZ" sz="200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8" name="Rectangle 20"/>
            <p:cNvSpPr>
              <a:spLocks noChangeArrowheads="1"/>
            </p:cNvSpPr>
            <p:nvPr/>
          </p:nvSpPr>
          <p:spPr bwMode="auto">
            <a:xfrm>
              <a:off x="6810" y="5999"/>
              <a:ext cx="2497" cy="55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0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Ойлау қабілетін жетілдіру</a:t>
              </a:r>
              <a:endParaRPr kumimoji="0" lang="kk-KZ" sz="200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9" name="Rectangle 19"/>
            <p:cNvSpPr>
              <a:spLocks noChangeArrowheads="1"/>
            </p:cNvSpPr>
            <p:nvPr/>
          </p:nvSpPr>
          <p:spPr bwMode="auto">
            <a:xfrm>
              <a:off x="6810" y="5163"/>
              <a:ext cx="2497" cy="70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Жаңа өтілген тақырыпты </a:t>
              </a:r>
              <a:endParaRPr kumimoji="0" lang="kk-KZ"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қайталап, пысықтау </a:t>
              </a:r>
              <a:endParaRPr kumimoji="0" lang="kk-KZ"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0" name="Rectangle 18"/>
            <p:cNvSpPr>
              <a:spLocks noChangeArrowheads="1"/>
            </p:cNvSpPr>
            <p:nvPr/>
          </p:nvSpPr>
          <p:spPr bwMode="auto">
            <a:xfrm>
              <a:off x="3281" y="7393"/>
              <a:ext cx="2398" cy="55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0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Шығармашылық</a:t>
              </a:r>
              <a:endParaRPr kumimoji="0" lang="kk-KZ" sz="200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1" name="Rectangle 17"/>
            <p:cNvSpPr>
              <a:spLocks noChangeArrowheads="1"/>
            </p:cNvSpPr>
            <p:nvPr/>
          </p:nvSpPr>
          <p:spPr bwMode="auto">
            <a:xfrm>
              <a:off x="3281" y="6696"/>
              <a:ext cx="2399" cy="55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0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Эвристикалық</a:t>
              </a:r>
              <a:endParaRPr kumimoji="0" lang="kk-KZ" sz="200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2" name="Rectangle 16"/>
            <p:cNvSpPr>
              <a:spLocks noChangeArrowheads="1"/>
            </p:cNvSpPr>
            <p:nvPr/>
          </p:nvSpPr>
          <p:spPr bwMode="auto">
            <a:xfrm>
              <a:off x="6810" y="7584"/>
              <a:ext cx="2497" cy="64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0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Ұғым, түсінік , қиялын</a:t>
              </a:r>
              <a:endParaRPr kumimoji="0" lang="kk-KZ" sz="200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0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Тәжірибеде қолдану</a:t>
              </a:r>
              <a:endParaRPr kumimoji="0" lang="kk-KZ" sz="200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3" name="Line 15"/>
            <p:cNvSpPr>
              <a:spLocks noChangeShapeType="1"/>
            </p:cNvSpPr>
            <p:nvPr/>
          </p:nvSpPr>
          <p:spPr bwMode="auto">
            <a:xfrm>
              <a:off x="6104" y="4954"/>
              <a:ext cx="1" cy="2717"/>
            </a:xfrm>
            <a:prstGeom prst="line">
              <a:avLst/>
            </a:prstGeom>
            <a:noFill/>
            <a:ln w="9525">
              <a:solidFill>
                <a:srgbClr val="000000"/>
              </a:solidFill>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4" name="Line 14"/>
            <p:cNvSpPr>
              <a:spLocks noChangeShapeType="1"/>
            </p:cNvSpPr>
            <p:nvPr/>
          </p:nvSpPr>
          <p:spPr bwMode="auto">
            <a:xfrm flipH="1">
              <a:off x="6387" y="4954"/>
              <a:ext cx="1" cy="2717"/>
            </a:xfrm>
            <a:prstGeom prst="line">
              <a:avLst/>
            </a:prstGeom>
            <a:noFill/>
            <a:ln w="9525">
              <a:solidFill>
                <a:srgbClr val="000000"/>
              </a:solidFill>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5" name="Line 13"/>
            <p:cNvSpPr>
              <a:spLocks noChangeShapeType="1"/>
            </p:cNvSpPr>
            <p:nvPr/>
          </p:nvSpPr>
          <p:spPr bwMode="auto">
            <a:xfrm>
              <a:off x="6387" y="5442"/>
              <a:ext cx="282" cy="0"/>
            </a:xfrm>
            <a:prstGeom prst="line">
              <a:avLst/>
            </a:prstGeom>
            <a:noFill/>
            <a:ln w="9525">
              <a:solidFill>
                <a:srgbClr val="000000"/>
              </a:solidFill>
              <a:round/>
              <a:headEnd/>
              <a:tailEnd type="triangle" w="med" len="me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6" name="Line 12"/>
            <p:cNvSpPr>
              <a:spLocks noChangeShapeType="1"/>
            </p:cNvSpPr>
            <p:nvPr/>
          </p:nvSpPr>
          <p:spPr bwMode="auto">
            <a:xfrm>
              <a:off x="7726" y="6694"/>
              <a:ext cx="282" cy="0"/>
            </a:xfrm>
            <a:prstGeom prst="line">
              <a:avLst/>
            </a:prstGeom>
            <a:noFill/>
            <a:ln w="9525">
              <a:solidFill>
                <a:srgbClr val="000000"/>
              </a:solidFill>
              <a:round/>
              <a:headEnd/>
              <a:tailEnd type="triangle" w="med" len="me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7" name="Line 11"/>
            <p:cNvSpPr>
              <a:spLocks noChangeShapeType="1"/>
            </p:cNvSpPr>
            <p:nvPr/>
          </p:nvSpPr>
          <p:spPr bwMode="auto">
            <a:xfrm>
              <a:off x="6387" y="6278"/>
              <a:ext cx="282" cy="0"/>
            </a:xfrm>
            <a:prstGeom prst="line">
              <a:avLst/>
            </a:prstGeom>
            <a:noFill/>
            <a:ln w="9525">
              <a:solidFill>
                <a:srgbClr val="000000"/>
              </a:solidFill>
              <a:round/>
              <a:headEnd/>
              <a:tailEnd type="triangle" w="med" len="me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8" name="Line 10"/>
            <p:cNvSpPr>
              <a:spLocks noChangeShapeType="1"/>
            </p:cNvSpPr>
            <p:nvPr/>
          </p:nvSpPr>
          <p:spPr bwMode="auto">
            <a:xfrm>
              <a:off x="6387" y="7671"/>
              <a:ext cx="423" cy="0"/>
            </a:xfrm>
            <a:prstGeom prst="line">
              <a:avLst/>
            </a:prstGeom>
            <a:noFill/>
            <a:ln w="9525">
              <a:solidFill>
                <a:srgbClr val="000000"/>
              </a:solidFill>
              <a:round/>
              <a:headEnd/>
              <a:tailEnd type="triangle" w="med" len="me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9" name="Line 9"/>
            <p:cNvSpPr>
              <a:spLocks noChangeShapeType="1"/>
            </p:cNvSpPr>
            <p:nvPr/>
          </p:nvSpPr>
          <p:spPr bwMode="auto">
            <a:xfrm>
              <a:off x="6387" y="6975"/>
              <a:ext cx="282" cy="0"/>
            </a:xfrm>
            <a:prstGeom prst="line">
              <a:avLst/>
            </a:prstGeom>
            <a:noFill/>
            <a:ln w="9525">
              <a:solidFill>
                <a:srgbClr val="000000"/>
              </a:solidFill>
              <a:round/>
              <a:headEnd/>
              <a:tailEnd type="triangle" w="med" len="me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0" name="Line 8"/>
            <p:cNvSpPr>
              <a:spLocks noChangeShapeType="1"/>
            </p:cNvSpPr>
            <p:nvPr/>
          </p:nvSpPr>
          <p:spPr bwMode="auto">
            <a:xfrm flipH="1">
              <a:off x="5822" y="5442"/>
              <a:ext cx="282" cy="0"/>
            </a:xfrm>
            <a:prstGeom prst="line">
              <a:avLst/>
            </a:prstGeom>
            <a:noFill/>
            <a:ln w="9525">
              <a:solidFill>
                <a:srgbClr val="000000"/>
              </a:solidFill>
              <a:round/>
              <a:headEnd/>
              <a:tailEnd type="triangle" w="med" len="me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1" name="Line 7"/>
            <p:cNvSpPr>
              <a:spLocks noChangeShapeType="1"/>
            </p:cNvSpPr>
            <p:nvPr/>
          </p:nvSpPr>
          <p:spPr bwMode="auto">
            <a:xfrm>
              <a:off x="5963" y="6278"/>
              <a:ext cx="0" cy="0"/>
            </a:xfrm>
            <a:prstGeom prst="line">
              <a:avLst/>
            </a:prstGeom>
            <a:noFill/>
            <a:ln w="9525">
              <a:solidFill>
                <a:srgbClr val="000000"/>
              </a:solidFill>
              <a:round/>
              <a:headEnd/>
              <a:tailEnd type="triangle" w="med" len="me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2" name="Line 6"/>
            <p:cNvSpPr>
              <a:spLocks noChangeShapeType="1"/>
            </p:cNvSpPr>
            <p:nvPr/>
          </p:nvSpPr>
          <p:spPr bwMode="auto">
            <a:xfrm flipH="1">
              <a:off x="5822" y="6278"/>
              <a:ext cx="282" cy="0"/>
            </a:xfrm>
            <a:prstGeom prst="line">
              <a:avLst/>
            </a:prstGeom>
            <a:noFill/>
            <a:ln w="9525">
              <a:solidFill>
                <a:srgbClr val="000000"/>
              </a:solidFill>
              <a:round/>
              <a:headEnd/>
              <a:tailEnd type="triangle" w="med" len="me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3" name="Line 5"/>
            <p:cNvSpPr>
              <a:spLocks noChangeShapeType="1"/>
            </p:cNvSpPr>
            <p:nvPr/>
          </p:nvSpPr>
          <p:spPr bwMode="auto">
            <a:xfrm flipH="1">
              <a:off x="5822" y="6975"/>
              <a:ext cx="282" cy="0"/>
            </a:xfrm>
            <a:prstGeom prst="line">
              <a:avLst/>
            </a:prstGeom>
            <a:noFill/>
            <a:ln w="9525">
              <a:solidFill>
                <a:srgbClr val="000000"/>
              </a:solidFill>
              <a:round/>
              <a:headEnd/>
              <a:tailEnd type="triangle" w="med" len="me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4" name="Line 4"/>
            <p:cNvSpPr>
              <a:spLocks noChangeShapeType="1"/>
            </p:cNvSpPr>
            <p:nvPr/>
          </p:nvSpPr>
          <p:spPr bwMode="auto">
            <a:xfrm>
              <a:off x="5963" y="7671"/>
              <a:ext cx="0" cy="0"/>
            </a:xfrm>
            <a:prstGeom prst="line">
              <a:avLst/>
            </a:prstGeom>
            <a:noFill/>
            <a:ln w="9525">
              <a:solidFill>
                <a:srgbClr val="000000"/>
              </a:solidFill>
              <a:round/>
              <a:headEnd/>
              <a:tailEnd type="triangle" w="med" len="me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5" name="Line 3"/>
            <p:cNvSpPr>
              <a:spLocks noChangeShapeType="1"/>
            </p:cNvSpPr>
            <p:nvPr/>
          </p:nvSpPr>
          <p:spPr bwMode="auto">
            <a:xfrm>
              <a:off x="5963" y="7671"/>
              <a:ext cx="0" cy="0"/>
            </a:xfrm>
            <a:prstGeom prst="line">
              <a:avLst/>
            </a:prstGeom>
            <a:noFill/>
            <a:ln w="9525">
              <a:solidFill>
                <a:srgbClr val="000000"/>
              </a:solidFill>
              <a:round/>
              <a:headEnd/>
              <a:tailEnd type="triangle" w="med" len="me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6" name="Line 2"/>
            <p:cNvSpPr>
              <a:spLocks noChangeShapeType="1"/>
            </p:cNvSpPr>
            <p:nvPr/>
          </p:nvSpPr>
          <p:spPr bwMode="auto">
            <a:xfrm flipH="1">
              <a:off x="5681" y="7671"/>
              <a:ext cx="423" cy="1"/>
            </a:xfrm>
            <a:prstGeom prst="line">
              <a:avLst/>
            </a:prstGeom>
            <a:noFill/>
            <a:ln w="9525">
              <a:solidFill>
                <a:srgbClr val="000000"/>
              </a:solidFill>
              <a:round/>
              <a:headEnd/>
              <a:tailEnd type="triangle" w="med" len="me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ru-RU"/>
            </a:p>
          </p:txBody>
        </p:sp>
      </p:grpSp>
    </p:spTree>
    <p:extLst>
      <p:ext uri="{BB962C8B-B14F-4D97-AF65-F5344CB8AC3E}">
        <p14:creationId xmlns:p14="http://schemas.microsoft.com/office/powerpoint/2010/main" xmlns="" val="1427121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188640"/>
            <a:ext cx="8568952" cy="6555641"/>
          </a:xfrm>
          <a:prstGeom prst="rect">
            <a:avLst/>
          </a:prstGeom>
        </p:spPr>
        <p:txBody>
          <a:bodyPr wrap="square">
            <a:spAutoFit/>
          </a:bodyPr>
          <a:lstStyle/>
          <a:p>
            <a:pPr indent="457200" algn="just"/>
            <a:r>
              <a:rPr lang="en-US" sz="2800" dirty="0" smtClean="0">
                <a:latin typeface="Times New Roman" pitchFamily="18" charset="0"/>
                <a:cs typeface="Times New Roman" pitchFamily="18" charset="0"/>
              </a:rPr>
              <a:t>  </a:t>
            </a:r>
            <a:r>
              <a:rPr lang="ru-RU" sz="2800" dirty="0" smtClean="0">
                <a:latin typeface="Times New Roman" pitchFamily="18" charset="0"/>
                <a:cs typeface="Times New Roman" pitchFamily="18" charset="0"/>
              </a:rPr>
              <a:t>Деңгейлеп </a:t>
            </a:r>
            <a:r>
              <a:rPr lang="ru-RU" sz="2800" dirty="0" err="1">
                <a:latin typeface="Times New Roman" pitchFamily="18" charset="0"/>
                <a:cs typeface="Times New Roman" pitchFamily="18" charset="0"/>
              </a:rPr>
              <a:t>саралап</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оқыту</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технологиясы</a:t>
            </a:r>
            <a:r>
              <a:rPr lang="ru-RU" sz="2800" dirty="0">
                <a:latin typeface="Times New Roman" pitchFamily="18" charset="0"/>
                <a:cs typeface="Times New Roman" pitchFamily="18" charset="0"/>
              </a:rPr>
              <a:t> 1998 </a:t>
            </a:r>
            <a:r>
              <a:rPr lang="ru-RU" sz="2800" dirty="0" err="1">
                <a:latin typeface="Times New Roman" pitchFamily="18" charset="0"/>
                <a:cs typeface="Times New Roman" pitchFamily="18" charset="0"/>
              </a:rPr>
              <a:t>оқу</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жылынан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бастап</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мектептің</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барлық</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сатысына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барлық</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пәндерге</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еніп</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оқу</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үрдісін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жандандыруға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үлкен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үлес</a:t>
            </a:r>
            <a:r>
              <a:rPr lang="ru-RU" sz="2800" dirty="0">
                <a:latin typeface="Times New Roman" pitchFamily="18" charset="0"/>
                <a:cs typeface="Times New Roman" pitchFamily="18" charset="0"/>
              </a:rPr>
              <a:t> </a:t>
            </a:r>
            <a:r>
              <a:rPr lang="ru-RU" sz="2800" dirty="0" err="1" smtClean="0">
                <a:latin typeface="Times New Roman" pitchFamily="18" charset="0"/>
                <a:cs typeface="Times New Roman" pitchFamily="18" charset="0"/>
              </a:rPr>
              <a:t>қосып</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келеді</a:t>
            </a:r>
            <a:r>
              <a:rPr lang="ru-RU"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a:p>
            <a:pPr indent="457200" algn="just"/>
            <a:r>
              <a:rPr lang="ru-RU" sz="2800" dirty="0" smtClean="0">
                <a:latin typeface="Times New Roman" pitchFamily="18" charset="0"/>
                <a:cs typeface="Times New Roman" pitchFamily="18" charset="0"/>
              </a:rPr>
              <a:t>Профессор </a:t>
            </a:r>
            <a:r>
              <a:rPr lang="ru-RU" sz="2800" dirty="0">
                <a:latin typeface="Times New Roman" pitchFamily="18" charset="0"/>
                <a:cs typeface="Times New Roman" pitchFamily="18" charset="0"/>
              </a:rPr>
              <a:t>Ж. </a:t>
            </a:r>
            <a:r>
              <a:rPr lang="ru-RU" sz="2800" dirty="0" err="1">
                <a:latin typeface="Times New Roman" pitchFamily="18" charset="0"/>
                <a:cs typeface="Times New Roman" pitchFamily="18" charset="0"/>
              </a:rPr>
              <a:t>Қараевтың</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деңгейлеп</a:t>
            </a:r>
            <a:r>
              <a:rPr lang="ru-RU" sz="2800" dirty="0">
                <a:latin typeface="Times New Roman" pitchFamily="18" charset="0"/>
                <a:cs typeface="Times New Roman" pitchFamily="18" charset="0"/>
              </a:rPr>
              <a:t> - </a:t>
            </a:r>
            <a:r>
              <a:rPr lang="ru-RU" sz="2800" dirty="0" err="1">
                <a:latin typeface="Times New Roman" pitchFamily="18" charset="0"/>
                <a:cs typeface="Times New Roman" pitchFamily="18" charset="0"/>
              </a:rPr>
              <a:t>саралап</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оқыту</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технологиясы</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жаңаша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өзгерген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мақсатпен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оқушылардың</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өздігінен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танып</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іздену</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іс</a:t>
            </a:r>
            <a:r>
              <a:rPr lang="ru-RU" sz="2800" dirty="0">
                <a:latin typeface="Times New Roman" pitchFamily="18" charset="0"/>
                <a:cs typeface="Times New Roman" pitchFamily="18" charset="0"/>
              </a:rPr>
              <a:t> - </a:t>
            </a:r>
            <a:r>
              <a:rPr lang="ru-RU" sz="2800" dirty="0" err="1">
                <a:latin typeface="Times New Roman" pitchFamily="18" charset="0"/>
                <a:cs typeface="Times New Roman" pitchFamily="18" charset="0"/>
              </a:rPr>
              <a:t>әрекеттерін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меңгертуді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талап</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етеді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Бұл</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технологияда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бірінші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орында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оқушы</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тұрады</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және</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өз</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бетімен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білім</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алудағы</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белсенділігіне</a:t>
            </a:r>
            <a:r>
              <a:rPr lang="ru-RU" sz="2800" dirty="0">
                <a:latin typeface="Times New Roman" pitchFamily="18" charset="0"/>
                <a:cs typeface="Times New Roman" pitchFamily="18" charset="0"/>
              </a:rPr>
              <a:t> аса </a:t>
            </a:r>
            <a:r>
              <a:rPr lang="ru-RU" sz="2800" dirty="0" err="1">
                <a:latin typeface="Times New Roman" pitchFamily="18" charset="0"/>
                <a:cs typeface="Times New Roman" pitchFamily="18" charset="0"/>
              </a:rPr>
              <a:t>назар</a:t>
            </a:r>
            <a:r>
              <a:rPr lang="ru-RU" sz="2800" dirty="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аударылды</a:t>
            </a:r>
            <a:r>
              <a:rPr lang="ru-RU" sz="2800"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indent="457200" algn="just"/>
            <a:r>
              <a:rPr lang="ru-RU" sz="2800" dirty="0" smtClean="0">
                <a:latin typeface="Times New Roman" pitchFamily="18" charset="0"/>
                <a:cs typeface="Times New Roman" pitchFamily="18" charset="0"/>
              </a:rPr>
              <a:t>Деңгейлеп </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саралап</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оқыту</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технологиясында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жұмыс</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міндетті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үш</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деңгейлік</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қосымша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шығармашылық</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деңгей</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талаптарынан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тұрады</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Оның</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басты</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мақсаты</a:t>
            </a:r>
            <a:r>
              <a:rPr lang="ru-RU" sz="2800" dirty="0">
                <a:latin typeface="Times New Roman" pitchFamily="18" charset="0"/>
                <a:cs typeface="Times New Roman" pitchFamily="18" charset="0"/>
              </a:rPr>
              <a:t> – </a:t>
            </a:r>
            <a:r>
              <a:rPr lang="ru-RU" sz="2800" dirty="0" err="1">
                <a:latin typeface="Times New Roman" pitchFamily="18" charset="0"/>
                <a:cs typeface="Times New Roman" pitchFamily="18" charset="0"/>
              </a:rPr>
              <a:t>сынып</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оқушыларын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қабілетті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қабілетсіз</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деген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жіктерге</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бөлуді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болдырмау</a:t>
            </a:r>
            <a:r>
              <a:rPr lang="ru-RU" sz="2800" dirty="0">
                <a:latin typeface="Times New Roman" pitchFamily="18" charset="0"/>
                <a:cs typeface="Times New Roman" pitchFamily="18" charset="0"/>
              </a:rPr>
              <a:t>. </a:t>
            </a:r>
            <a:endParaRPr lang="ru-RU" sz="2800" dirty="0"/>
          </a:p>
        </p:txBody>
      </p:sp>
    </p:spTree>
    <p:extLst>
      <p:ext uri="{BB962C8B-B14F-4D97-AF65-F5344CB8AC3E}">
        <p14:creationId xmlns:p14="http://schemas.microsoft.com/office/powerpoint/2010/main" xmlns="" val="41771278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332656"/>
            <a:ext cx="8064896" cy="6124754"/>
          </a:xfrm>
          <a:prstGeom prst="rect">
            <a:avLst/>
          </a:prstGeom>
        </p:spPr>
        <p:txBody>
          <a:bodyPr wrap="square">
            <a:spAutoFit/>
          </a:bodyPr>
          <a:lstStyle/>
          <a:p>
            <a:pPr algn="just"/>
            <a:r>
              <a:rPr lang="ru-RU" sz="2800" b="1" dirty="0">
                <a:latin typeface="Times New Roman" pitchFamily="18" charset="0"/>
                <a:cs typeface="Times New Roman" pitchFamily="18" charset="0"/>
              </a:rPr>
              <a:t>Деңгейлеп </a:t>
            </a:r>
            <a:r>
              <a:rPr lang="ru-RU" sz="2800" b="1" dirty="0" err="1">
                <a:latin typeface="Times New Roman" pitchFamily="18" charset="0"/>
                <a:cs typeface="Times New Roman" pitchFamily="18" charset="0"/>
              </a:rPr>
              <a:t>оқыту</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технологиясының</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мақсаты</a:t>
            </a:r>
            <a:r>
              <a:rPr lang="ru-RU" sz="2800" b="1" dirty="0">
                <a:latin typeface="Times New Roman" pitchFamily="18" charset="0"/>
                <a:cs typeface="Times New Roman" pitchFamily="18" charset="0"/>
              </a:rPr>
              <a:t>: </a:t>
            </a:r>
            <a:r>
              <a:rPr lang="ru-RU" sz="2800" dirty="0" err="1">
                <a:latin typeface="Times New Roman" pitchFamily="18" charset="0"/>
                <a:cs typeface="Times New Roman" pitchFamily="18" charset="0"/>
              </a:rPr>
              <a:t>әрбір</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оқушы</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өзінің</a:t>
            </a:r>
            <a:r>
              <a:rPr lang="ru-RU" sz="2800" dirty="0">
                <a:latin typeface="Times New Roman" pitchFamily="18" charset="0"/>
                <a:cs typeface="Times New Roman" pitchFamily="18" charset="0"/>
              </a:rPr>
              <a:t> даму </a:t>
            </a:r>
            <a:r>
              <a:rPr lang="ru-RU" sz="2800" dirty="0" err="1">
                <a:latin typeface="Times New Roman" pitchFamily="18" charset="0"/>
                <a:cs typeface="Times New Roman" pitchFamily="18" charset="0"/>
              </a:rPr>
              <a:t>деңгейінде</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оқу</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материалын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меңгергенін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қамтамасыз</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етеді</a:t>
            </a:r>
            <a:r>
              <a:rPr lang="ru-RU" sz="2800" dirty="0">
                <a:latin typeface="Times New Roman" pitchFamily="18" charset="0"/>
                <a:cs typeface="Times New Roman" pitchFamily="18" charset="0"/>
              </a:rPr>
              <a:t>.</a:t>
            </a:r>
          </a:p>
          <a:p>
            <a:pPr algn="just"/>
            <a:r>
              <a:rPr lang="ru-RU" sz="2800" dirty="0">
                <a:latin typeface="Times New Roman" pitchFamily="18" charset="0"/>
                <a:cs typeface="Times New Roman" pitchFamily="18" charset="0"/>
              </a:rPr>
              <a:t>1) Деңгейлеп </a:t>
            </a:r>
            <a:r>
              <a:rPr lang="ru-RU" sz="2800" dirty="0" err="1">
                <a:latin typeface="Times New Roman" pitchFamily="18" charset="0"/>
                <a:cs typeface="Times New Roman" pitchFamily="18" charset="0"/>
              </a:rPr>
              <a:t>оқыту</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әр</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оқушыға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өз</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мүмкіндіктерін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пайдалана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отырып</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білім</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алуына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жағдай</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жасауға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мүмкіндік</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береді</a:t>
            </a:r>
            <a:r>
              <a:rPr lang="ru-RU" sz="2800" dirty="0">
                <a:latin typeface="Times New Roman" pitchFamily="18" charset="0"/>
                <a:cs typeface="Times New Roman" pitchFamily="18" charset="0"/>
              </a:rPr>
              <a:t>;</a:t>
            </a:r>
          </a:p>
          <a:p>
            <a:pPr algn="just"/>
            <a:r>
              <a:rPr lang="ru-RU" sz="2800" dirty="0">
                <a:latin typeface="Times New Roman" pitchFamily="18" charset="0"/>
                <a:cs typeface="Times New Roman" pitchFamily="18" charset="0"/>
              </a:rPr>
              <a:t>2) Деңгейлеп </a:t>
            </a:r>
            <a:r>
              <a:rPr lang="ru-RU" sz="2800" dirty="0" err="1">
                <a:latin typeface="Times New Roman" pitchFamily="18" charset="0"/>
                <a:cs typeface="Times New Roman" pitchFamily="18" charset="0"/>
              </a:rPr>
              <a:t>оқыту</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әр</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түрлі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категориядағы</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балаларға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олармен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саралай</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жұмыс</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істеуге</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мүмкіндік</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береді</a:t>
            </a:r>
            <a:r>
              <a:rPr lang="ru-RU" sz="2800" dirty="0">
                <a:latin typeface="Times New Roman" pitchFamily="18" charset="0"/>
                <a:cs typeface="Times New Roman" pitchFamily="18" charset="0"/>
              </a:rPr>
              <a:t>.</a:t>
            </a:r>
          </a:p>
          <a:p>
            <a:pPr algn="just"/>
            <a:r>
              <a:rPr lang="ru-RU" sz="2800" dirty="0">
                <a:latin typeface="Times New Roman" pitchFamily="18" charset="0"/>
                <a:cs typeface="Times New Roman" pitchFamily="18" charset="0"/>
              </a:rPr>
              <a:t>3) Деңгейлеп-</a:t>
            </a:r>
            <a:r>
              <a:rPr lang="ru-RU" sz="2800" dirty="0" err="1">
                <a:latin typeface="Times New Roman" pitchFamily="18" charset="0"/>
                <a:cs typeface="Times New Roman" pitchFamily="18" charset="0"/>
              </a:rPr>
              <a:t>саралап</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оқыту</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құрылымында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білімді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игерудің</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бірнеше</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деңгейі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қарастырылады</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ең</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төменгі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деңгей</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базалық</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бағдарламалық</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күрделенген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деңгей</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сондықтан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әрбір</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оқушы</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меңгеруі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тиіс</a:t>
            </a:r>
            <a:r>
              <a:rPr lang="ru-RU" sz="2800" dirty="0">
                <a:latin typeface="Times New Roman" pitchFamily="18" charset="0"/>
                <a:cs typeface="Times New Roman" pitchFamily="18" charset="0"/>
              </a:rPr>
              <a:t>.</a:t>
            </a:r>
          </a:p>
        </p:txBody>
      </p:sp>
    </p:spTree>
    <p:extLst>
      <p:ext uri="{BB962C8B-B14F-4D97-AF65-F5344CB8AC3E}">
        <p14:creationId xmlns:p14="http://schemas.microsoft.com/office/powerpoint/2010/main" xmlns="" val="1643722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188640"/>
            <a:ext cx="8712968" cy="6309420"/>
          </a:xfrm>
          <a:prstGeom prst="rect">
            <a:avLst/>
          </a:prstGeom>
        </p:spPr>
        <p:txBody>
          <a:bodyPr wrap="square">
            <a:spAutoFit/>
          </a:bodyPr>
          <a:lstStyle/>
          <a:p>
            <a:r>
              <a:rPr lang="ru-RU" sz="2000" b="1" i="1" dirty="0" err="1">
                <a:latin typeface="Times New Roman" pitchFamily="18" charset="0"/>
                <a:cs typeface="Times New Roman" pitchFamily="18" charset="0"/>
              </a:rPr>
              <a:t>Міндеттері</a:t>
            </a:r>
            <a:r>
              <a:rPr lang="ru-RU" sz="2000" b="1" i="1" dirty="0">
                <a:latin typeface="Times New Roman" pitchFamily="18" charset="0"/>
                <a:cs typeface="Times New Roman" pitchFamily="18" charset="0"/>
              </a:rPr>
              <a:t>:</a:t>
            </a:r>
            <a:endParaRPr lang="ru-RU" sz="2000" dirty="0">
              <a:latin typeface="Times New Roman" pitchFamily="18" charset="0"/>
              <a:cs typeface="Times New Roman" pitchFamily="18" charset="0"/>
            </a:endParaRPr>
          </a:p>
          <a:p>
            <a:endParaRPr lang="ru-RU" sz="2000" i="1" dirty="0" smtClean="0">
              <a:latin typeface="Times New Roman" pitchFamily="18" charset="0"/>
              <a:cs typeface="Times New Roman" pitchFamily="18" charset="0"/>
            </a:endParaRPr>
          </a:p>
          <a:p>
            <a:r>
              <a:rPr lang="ru-RU" sz="2000" i="1" dirty="0" smtClean="0">
                <a:latin typeface="Times New Roman" pitchFamily="18" charset="0"/>
                <a:cs typeface="Times New Roman" pitchFamily="18" charset="0"/>
              </a:rPr>
              <a:t>1</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Ақпараттық</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және</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деңгейлеп</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оқыту</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технологиясының</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тиімді</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әдістерін</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пайдалану</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арқылы</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білімге</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деген</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қызығушылығын</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арттырып</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танымдық</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қабілеттерін</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дамытуға</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жағдай</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жасау</a:t>
            </a:r>
            <a:r>
              <a:rPr lang="ru-RU" sz="2000" i="1" dirty="0">
                <a:latin typeface="Times New Roman" pitchFamily="18" charset="0"/>
                <a:cs typeface="Times New Roman" pitchFamily="18" charset="0"/>
              </a:rPr>
              <a:t>. Деңгейлеп </a:t>
            </a:r>
            <a:r>
              <a:rPr lang="ru-RU" sz="2000" i="1" dirty="0" err="1">
                <a:latin typeface="Times New Roman" pitchFamily="18" charset="0"/>
                <a:cs typeface="Times New Roman" pitchFamily="18" charset="0"/>
              </a:rPr>
              <a:t>оқыту</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технологиясын</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қолдану</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нәтижесінде</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дарынды</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оқушыларды</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анықтау</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және</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олармен</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жұмыс</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істеу</a:t>
            </a:r>
            <a:r>
              <a:rPr lang="ru-RU" sz="2000" i="1" dirty="0">
                <a:latin typeface="Times New Roman" pitchFamily="18" charset="0"/>
                <a:cs typeface="Times New Roman" pitchFamily="18" charset="0"/>
              </a:rPr>
              <a:t>.</a:t>
            </a:r>
          </a:p>
          <a:p>
            <a:endParaRPr lang="ru-RU" sz="2000" i="1" dirty="0" smtClean="0">
              <a:latin typeface="Times New Roman" pitchFamily="18" charset="0"/>
              <a:cs typeface="Times New Roman" pitchFamily="18" charset="0"/>
            </a:endParaRPr>
          </a:p>
          <a:p>
            <a:r>
              <a:rPr lang="ru-RU" sz="2000" i="1" dirty="0" smtClean="0">
                <a:latin typeface="Times New Roman" pitchFamily="18" charset="0"/>
                <a:cs typeface="Times New Roman" pitchFamily="18" charset="0"/>
              </a:rPr>
              <a:t>2</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Оқушы</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жүрегіне</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жол</a:t>
            </a:r>
            <a:r>
              <a:rPr lang="ru-RU" sz="2000" i="1" dirty="0">
                <a:latin typeface="Times New Roman" pitchFamily="18" charset="0"/>
                <a:cs typeface="Times New Roman" pitchFamily="18" charset="0"/>
              </a:rPr>
              <a:t> табу </a:t>
            </a:r>
            <a:r>
              <a:rPr lang="ru-RU" sz="2000" i="1" dirty="0" err="1">
                <a:latin typeface="Times New Roman" pitchFamily="18" charset="0"/>
                <a:cs typeface="Times New Roman" pitchFamily="18" charset="0"/>
              </a:rPr>
              <a:t>арқылы</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сабақтардың</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әрбір</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сәтін</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қызықты</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ұтымды</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өткізу</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Оқушыларды</a:t>
            </a:r>
            <a:r>
              <a:rPr lang="ru-RU" sz="2000" i="1" dirty="0">
                <a:latin typeface="Times New Roman" pitchFamily="18" charset="0"/>
                <a:cs typeface="Times New Roman" pitchFamily="18" charset="0"/>
              </a:rPr>
              <a:t> тек </a:t>
            </a:r>
            <a:r>
              <a:rPr lang="ru-RU" sz="2000" i="1" dirty="0" err="1">
                <a:latin typeface="Times New Roman" pitchFamily="18" charset="0"/>
                <a:cs typeface="Times New Roman" pitchFamily="18" charset="0"/>
              </a:rPr>
              <a:t>берілген</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мәліметті</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тыңдаушы</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емес</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ізденуші</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зерттеуші</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өз</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ойын</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еркін</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дәлелдей</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алатын</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пікірін</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ортаға</a:t>
            </a:r>
            <a:r>
              <a:rPr lang="ru-RU" sz="2000" i="1" dirty="0">
                <a:latin typeface="Times New Roman" pitchFamily="18" charset="0"/>
                <a:cs typeface="Times New Roman" pitchFamily="18" charset="0"/>
              </a:rPr>
              <a:t> сала </a:t>
            </a:r>
            <a:r>
              <a:rPr lang="ru-RU" sz="2000" i="1" dirty="0" err="1">
                <a:latin typeface="Times New Roman" pitchFamily="18" charset="0"/>
                <a:cs typeface="Times New Roman" pitchFamily="18" charset="0"/>
              </a:rPr>
              <a:t>білетін</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жеке</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тұлғаны</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қалыптастыру</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Оқушының</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бойындағы</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ынта-ықыласын</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жойып</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алмай</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жеке</a:t>
            </a:r>
            <a:r>
              <a:rPr lang="ru-RU" sz="2000" i="1" dirty="0">
                <a:latin typeface="Times New Roman" pitchFamily="18" charset="0"/>
                <a:cs typeface="Times New Roman" pitchFamily="18" charset="0"/>
              </a:rPr>
              <a:t> дара </a:t>
            </a:r>
            <a:r>
              <a:rPr lang="ru-RU" sz="2000" i="1" dirty="0" err="1">
                <a:latin typeface="Times New Roman" pitchFamily="18" charset="0"/>
                <a:cs typeface="Times New Roman" pitchFamily="18" charset="0"/>
              </a:rPr>
              <a:t>қабілетінің</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дамуына</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мүмкіндік</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жасай</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отырып</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қабілетін</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дамытып</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шығармашылығын</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шыңдау</a:t>
            </a:r>
            <a:r>
              <a:rPr lang="ru-RU" sz="2000" i="1" dirty="0">
                <a:latin typeface="Times New Roman" pitchFamily="18" charset="0"/>
                <a:cs typeface="Times New Roman" pitchFamily="18" charset="0"/>
              </a:rPr>
              <a:t>...</a:t>
            </a:r>
          </a:p>
          <a:p>
            <a:endParaRPr lang="ru-RU" sz="2000" i="1" dirty="0" smtClean="0">
              <a:latin typeface="Times New Roman" pitchFamily="18" charset="0"/>
              <a:cs typeface="Times New Roman" pitchFamily="18" charset="0"/>
            </a:endParaRPr>
          </a:p>
          <a:p>
            <a:r>
              <a:rPr lang="ru-RU" sz="2000" i="1" dirty="0" smtClean="0">
                <a:latin typeface="Times New Roman" pitchFamily="18" charset="0"/>
                <a:cs typeface="Times New Roman" pitchFamily="18" charset="0"/>
              </a:rPr>
              <a:t>3</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Оқытудың</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жаңа</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технологияларын</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қолдана</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отырып</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жеке</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жұпта</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топта</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жұмыс</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істеу</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барысында</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мұғалім</a:t>
            </a:r>
            <a:r>
              <a:rPr lang="ru-RU" sz="2000" i="1" dirty="0">
                <a:latin typeface="Times New Roman" pitchFamily="18" charset="0"/>
                <a:cs typeface="Times New Roman" pitchFamily="18" charset="0"/>
              </a:rPr>
              <a:t> мен </a:t>
            </a:r>
            <a:r>
              <a:rPr lang="ru-RU" sz="2000" i="1" dirty="0" err="1">
                <a:latin typeface="Times New Roman" pitchFamily="18" charset="0"/>
                <a:cs typeface="Times New Roman" pitchFamily="18" charset="0"/>
              </a:rPr>
              <a:t>оқушының</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ынтымақтастығын</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қалыптастыру</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оқушылардың</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ойына</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ерекше</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құрметпен</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қарау</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Оқушыларды</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өзін-өзі</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қадағалай</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алатын</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іс-әрекетін</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ретімен</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орындап</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өзін</a:t>
            </a:r>
            <a:r>
              <a:rPr lang="ru-RU" sz="2000" i="1" dirty="0">
                <a:latin typeface="Times New Roman" pitchFamily="18" charset="0"/>
                <a:cs typeface="Times New Roman" pitchFamily="18" charset="0"/>
              </a:rPr>
              <a:t> - </a:t>
            </a:r>
            <a:r>
              <a:rPr lang="ru-RU" sz="2000" i="1" dirty="0" err="1">
                <a:latin typeface="Times New Roman" pitchFamily="18" charset="0"/>
                <a:cs typeface="Times New Roman" pitchFamily="18" charset="0"/>
              </a:rPr>
              <a:t>өзі</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жетілдіретін</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шығармашыл</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ізденімпаз</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тұлға</a:t>
            </a:r>
            <a:r>
              <a:rPr lang="ru-RU" sz="2000" i="1" dirty="0">
                <a:latin typeface="Times New Roman" pitchFamily="18" charset="0"/>
                <a:cs typeface="Times New Roman" pitchFamily="18" charset="0"/>
              </a:rPr>
              <a:t> </a:t>
            </a:r>
            <a:r>
              <a:rPr lang="ru-RU" sz="2000" i="1" dirty="0" err="1">
                <a:latin typeface="Times New Roman" pitchFamily="18" charset="0"/>
                <a:cs typeface="Times New Roman" pitchFamily="18" charset="0"/>
              </a:rPr>
              <a:t>қалыптастыру</a:t>
            </a:r>
            <a:r>
              <a:rPr lang="ru-RU" sz="2400" i="1" dirty="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3020600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6"/>
          <p:cNvSpPr/>
          <p:nvPr/>
        </p:nvSpPr>
        <p:spPr>
          <a:xfrm>
            <a:off x="251520" y="188640"/>
            <a:ext cx="8568952" cy="6370975"/>
          </a:xfrm>
          <a:prstGeom prst="rect">
            <a:avLst/>
          </a:prstGeom>
        </p:spPr>
        <p:txBody>
          <a:bodyPr wrap="square">
            <a:spAutoFit/>
          </a:bodyPr>
          <a:lstStyle/>
          <a:p>
            <a:pPr algn="just"/>
            <a:r>
              <a:rPr lang="ru-RU" sz="2400" b="1" dirty="0" err="1">
                <a:latin typeface="Times New Roman" pitchFamily="18" charset="0"/>
                <a:cs typeface="Times New Roman" pitchFamily="18" charset="0"/>
              </a:rPr>
              <a:t>Ж.Қараевтің</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деңгейлеп</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саралап</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оқыту</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технологиясында</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төмендегідей</a:t>
            </a:r>
            <a:r>
              <a:rPr lang="ru-RU" sz="2400" b="1" dirty="0">
                <a:latin typeface="Times New Roman" pitchFamily="18" charset="0"/>
                <a:cs typeface="Times New Roman" pitchFamily="18" charset="0"/>
              </a:rPr>
              <a:t> 4 </a:t>
            </a:r>
            <a:r>
              <a:rPr lang="ru-RU" sz="2400" b="1" dirty="0" err="1">
                <a:latin typeface="Times New Roman" pitchFamily="18" charset="0"/>
                <a:cs typeface="Times New Roman" pitchFamily="18" charset="0"/>
              </a:rPr>
              <a:t>деңгей</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көрсетілген</a:t>
            </a:r>
            <a:r>
              <a:rPr lang="ru-RU" sz="2400" b="1" dirty="0">
                <a:latin typeface="Times New Roman" pitchFamily="18" charset="0"/>
                <a:cs typeface="Times New Roman" pitchFamily="18" charset="0"/>
              </a:rPr>
              <a:t>:</a:t>
            </a:r>
          </a:p>
          <a:p>
            <a:r>
              <a:rPr lang="ru-RU" sz="2400" b="1" dirty="0" err="1">
                <a:latin typeface="Times New Roman" pitchFamily="18" charset="0"/>
                <a:cs typeface="Times New Roman" pitchFamily="18" charset="0"/>
              </a:rPr>
              <a:t>Бірінші</a:t>
            </a:r>
            <a:r>
              <a:rPr lang="ru-RU" sz="2400" b="1" dirty="0">
                <a:latin typeface="Times New Roman" pitchFamily="18" charset="0"/>
                <a:cs typeface="Times New Roman" pitchFamily="18" charset="0"/>
              </a:rPr>
              <a:t> </a:t>
            </a:r>
            <a:r>
              <a:rPr lang="ru-RU" sz="2400" b="1" dirty="0" err="1" smtClean="0">
                <a:latin typeface="Times New Roman" pitchFamily="18" charset="0"/>
                <a:cs typeface="Times New Roman" pitchFamily="18" charset="0"/>
              </a:rPr>
              <a:t>деңгей</a:t>
            </a:r>
            <a:r>
              <a:rPr lang="ru-RU" sz="2400" b="1" dirty="0">
                <a:latin typeface="Times New Roman" pitchFamily="18" charset="0"/>
                <a:cs typeface="Times New Roman" pitchFamily="18" charset="0"/>
              </a:rPr>
              <a:t> </a:t>
            </a:r>
            <a:r>
              <a:rPr lang="ru-RU" sz="2400" b="1" dirty="0" smtClean="0">
                <a:latin typeface="Times New Roman" pitchFamily="18" charset="0"/>
                <a:cs typeface="Times New Roman" pitchFamily="18" charset="0"/>
              </a:rPr>
              <a:t>«</a:t>
            </a:r>
            <a:r>
              <a:rPr lang="ru-RU" sz="2400" b="1" dirty="0" err="1" smtClean="0">
                <a:latin typeface="Times New Roman" pitchFamily="18" charset="0"/>
                <a:cs typeface="Times New Roman" pitchFamily="18" charset="0"/>
              </a:rPr>
              <a:t>үйренушілік</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Репродуктивтік</a:t>
            </a:r>
            <a:r>
              <a:rPr lang="ru-RU" sz="2400" b="1" dirty="0">
                <a:latin typeface="Times New Roman" pitchFamily="18" charset="0"/>
                <a:cs typeface="Times New Roman" pitchFamily="18" charset="0"/>
              </a:rPr>
              <a:t> )</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Оқушылардың</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жаңа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тақырыптан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алған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білімдерін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бекіту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үшін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еске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түсіріп</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қайталау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үшін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және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алған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білімдерін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практикада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қолдана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білуге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жаттықтырады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Берілген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есептер</a:t>
            </a:r>
            <a:r>
              <a:rPr lang="ru-RU" sz="2400" dirty="0">
                <a:latin typeface="Times New Roman" pitchFamily="18" charset="0"/>
                <a:cs typeface="Times New Roman" pitchFamily="18" charset="0"/>
              </a:rPr>
              <a:t> мен </a:t>
            </a:r>
            <a:r>
              <a:rPr lang="ru-RU" sz="2400" dirty="0" err="1">
                <a:latin typeface="Times New Roman" pitchFamily="18" charset="0"/>
                <a:cs typeface="Times New Roman" pitchFamily="18" charset="0"/>
              </a:rPr>
              <a:t>тапсырмалар</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өмірмен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қоршаған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ортамен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байланыстырылған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болуы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керек</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Мұнда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оқушының</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қызығушылығына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таным</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бірлігіне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назар</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аударылады</a:t>
            </a:r>
            <a:r>
              <a:rPr lang="ru-RU" sz="2400" dirty="0">
                <a:latin typeface="Times New Roman" pitchFamily="18" charset="0"/>
                <a:cs typeface="Times New Roman" pitchFamily="18" charset="0"/>
              </a:rPr>
              <a:t>.</a:t>
            </a:r>
          </a:p>
          <a:p>
            <a:pPr algn="just"/>
            <a:r>
              <a:rPr lang="ru-RU" sz="2400" b="1" dirty="0" err="1">
                <a:latin typeface="Times New Roman" pitchFamily="18" charset="0"/>
                <a:cs typeface="Times New Roman" pitchFamily="18" charset="0"/>
              </a:rPr>
              <a:t>Екінші</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деңгей</a:t>
            </a:r>
            <a:r>
              <a:rPr lang="ru-RU" sz="2400" b="1" dirty="0">
                <a:latin typeface="Times New Roman" pitchFamily="18" charset="0"/>
                <a:cs typeface="Times New Roman" pitchFamily="18" charset="0"/>
              </a:rPr>
              <a:t>-«</a:t>
            </a:r>
            <a:r>
              <a:rPr lang="ru-RU" sz="2400" b="1" dirty="0" err="1">
                <a:latin typeface="Times New Roman" pitchFamily="18" charset="0"/>
                <a:cs typeface="Times New Roman" pitchFamily="18" charset="0"/>
              </a:rPr>
              <a:t>алгоритмдік</a:t>
            </a:r>
            <a:r>
              <a:rPr lang="ru-RU" sz="2400" b="1" dirty="0">
                <a:latin typeface="Times New Roman" pitchFamily="18" charset="0"/>
                <a:cs typeface="Times New Roman" pitchFamily="18" charset="0"/>
              </a:rPr>
              <a:t>».</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Мұнда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кері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байланысқан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функцияларды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орындау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үшін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тексеру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тапсырмалары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іріленген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материалдарды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жүйеге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келтіруге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реттеуге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арналған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мазмұны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өзгертілген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жағдайға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тапсырмалар</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беріледі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Сонымен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қатар</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ұлттық</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негізде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құрылған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көбінесе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танымдық</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және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үйренушілік</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мәні</a:t>
            </a:r>
            <a:r>
              <a:rPr lang="ru-RU" sz="2400" dirty="0">
                <a:latin typeface="Times New Roman" pitchFamily="18" charset="0"/>
                <a:cs typeface="Times New Roman" pitchFamily="18" charset="0"/>
              </a:rPr>
              <a:t> бар </a:t>
            </a:r>
            <a:r>
              <a:rPr lang="ru-RU" sz="2400" dirty="0" err="1">
                <a:latin typeface="Times New Roman" pitchFamily="18" charset="0"/>
                <a:cs typeface="Times New Roman" pitchFamily="18" charset="0"/>
              </a:rPr>
              <a:t>тапсырмалар</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мысалы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сөзтізбектер</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ребустар</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ойлауға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арналған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тапсырмалар</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беріледі</a:t>
            </a:r>
            <a:r>
              <a:rPr lang="ru-RU" sz="2400" dirty="0">
                <a:latin typeface="Times New Roman" pitchFamily="18" charset="0"/>
                <a:cs typeface="Times New Roman" pitchFamily="18" charset="0"/>
              </a:rPr>
              <a:t>.</a:t>
            </a:r>
          </a:p>
        </p:txBody>
      </p:sp>
    </p:spTree>
    <p:extLst>
      <p:ext uri="{BB962C8B-B14F-4D97-AF65-F5344CB8AC3E}">
        <p14:creationId xmlns:p14="http://schemas.microsoft.com/office/powerpoint/2010/main" xmlns="" val="10821111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323528" y="404664"/>
            <a:ext cx="8280920" cy="6001643"/>
          </a:xfrm>
          <a:prstGeom prst="rect">
            <a:avLst/>
          </a:prstGeom>
        </p:spPr>
        <p:txBody>
          <a:bodyPr wrap="square">
            <a:spAutoFit/>
          </a:bodyPr>
          <a:lstStyle/>
          <a:p>
            <a:pPr algn="just"/>
            <a:r>
              <a:rPr lang="ru-RU" sz="2400" b="1" dirty="0" err="1">
                <a:latin typeface="Times New Roman" pitchFamily="18" charset="0"/>
                <a:cs typeface="Times New Roman" pitchFamily="18" charset="0"/>
              </a:rPr>
              <a:t>Үшінші</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деңгей</a:t>
            </a:r>
            <a:r>
              <a:rPr lang="ru-RU" sz="2400" b="1" dirty="0">
                <a:latin typeface="Times New Roman" pitchFamily="18" charset="0"/>
                <a:cs typeface="Times New Roman" pitchFamily="18" charset="0"/>
              </a:rPr>
              <a:t> - «</a:t>
            </a:r>
            <a:r>
              <a:rPr lang="ru-RU" sz="2400" b="1" dirty="0" err="1">
                <a:latin typeface="Times New Roman" pitchFamily="18" charset="0"/>
                <a:cs typeface="Times New Roman" pitchFamily="18" charset="0"/>
              </a:rPr>
              <a:t>эвристикалық</a:t>
            </a:r>
            <a:r>
              <a:rPr lang="ru-RU" sz="2400" b="1" dirty="0">
                <a:latin typeface="Times New Roman" pitchFamily="18" charset="0"/>
                <a:cs typeface="Times New Roman" pitchFamily="18" charset="0"/>
              </a:rPr>
              <a:t>».</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Бұл</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деңгейде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оқушылар</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тақырып</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бойынша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меңгерген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білімдерін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жетілдіріп</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тереңдетумен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қатар</a:t>
            </a:r>
            <a:r>
              <a:rPr lang="ru-RU" sz="2400" dirty="0">
                <a:latin typeface="Times New Roman" pitchFamily="18" charset="0"/>
                <a:cs typeface="Times New Roman" pitchFamily="18" charset="0"/>
              </a:rPr>
              <a:t>, ой </a:t>
            </a:r>
            <a:r>
              <a:rPr lang="ru-RU" sz="2400" dirty="0" err="1">
                <a:latin typeface="Times New Roman" pitchFamily="18" charset="0"/>
                <a:cs typeface="Times New Roman" pitchFamily="18" charset="0"/>
              </a:rPr>
              <a:t>қорытуға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арналған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дағды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қалыптастыратын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әртүрлі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әдіс-тәсілдермен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орындалатын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тапсырмалар</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орындайды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Оқушы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өзі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ізденіп</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материалды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саналы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түрде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меңгеруі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керек</a:t>
            </a:r>
            <a:r>
              <a:rPr lang="ru-RU" sz="2400" dirty="0">
                <a:latin typeface="Times New Roman" pitchFamily="18" charset="0"/>
                <a:cs typeface="Times New Roman" pitchFamily="18" charset="0"/>
              </a:rPr>
              <a:t>.</a:t>
            </a:r>
          </a:p>
          <a:p>
            <a:pPr algn="just"/>
            <a:r>
              <a:rPr lang="ru-RU" sz="2400" b="1" dirty="0" err="1">
                <a:latin typeface="Times New Roman" pitchFamily="18" charset="0"/>
                <a:cs typeface="Times New Roman" pitchFamily="18" charset="0"/>
              </a:rPr>
              <a:t>Төртінші</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деңгей</a:t>
            </a:r>
            <a:r>
              <a:rPr lang="ru-RU" sz="2400" b="1" dirty="0">
                <a:latin typeface="Times New Roman" pitchFamily="18" charset="0"/>
                <a:cs typeface="Times New Roman" pitchFamily="18" charset="0"/>
              </a:rPr>
              <a:t>-«</a:t>
            </a:r>
            <a:r>
              <a:rPr lang="ru-RU" sz="2400" b="1" dirty="0" err="1">
                <a:latin typeface="Times New Roman" pitchFamily="18" charset="0"/>
                <a:cs typeface="Times New Roman" pitchFamily="18" charset="0"/>
              </a:rPr>
              <a:t>шығармашылық</a:t>
            </a:r>
            <a:r>
              <a:rPr lang="ru-RU" sz="2400" b="1" dirty="0">
                <a:latin typeface="Times New Roman" pitchFamily="18" charset="0"/>
                <a:cs typeface="Times New Roman" pitchFamily="18" charset="0"/>
              </a:rPr>
              <a:t>»,</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Оқушы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өзіндік</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шығармашылық</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деңгейін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көрсетеді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Шығармашылық</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тапсырмалар</a:t>
            </a:r>
            <a:r>
              <a:rPr lang="ru-RU" sz="2400" dirty="0">
                <a:latin typeface="Times New Roman" pitchFamily="18" charset="0"/>
                <a:cs typeface="Times New Roman" pitchFamily="18" charset="0"/>
              </a:rPr>
              <a:t> – </a:t>
            </a:r>
            <a:r>
              <a:rPr lang="ru-RU" sz="2400" dirty="0" err="1">
                <a:latin typeface="Times New Roman" pitchFamily="18" charset="0"/>
                <a:cs typeface="Times New Roman" pitchFamily="18" charset="0"/>
              </a:rPr>
              <a:t>оқушылардың</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білімділігі</a:t>
            </a:r>
            <a:r>
              <a:rPr lang="ru-RU" sz="2400" dirty="0">
                <a:latin typeface="Times New Roman" pitchFamily="18" charset="0"/>
                <a:cs typeface="Times New Roman" pitchFamily="18" charset="0"/>
              </a:rPr>
              <a:t> мен </a:t>
            </a:r>
            <a:r>
              <a:rPr lang="ru-RU" sz="2400" dirty="0" err="1">
                <a:latin typeface="Times New Roman" pitchFamily="18" charset="0"/>
                <a:cs typeface="Times New Roman" pitchFamily="18" charset="0"/>
              </a:rPr>
              <a:t>дағдысын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қалыптастыру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және</a:t>
            </a:r>
            <a:r>
              <a:rPr lang="ru-RU" sz="2400" dirty="0">
                <a:latin typeface="Times New Roman" pitchFamily="18" charset="0"/>
                <a:cs typeface="Times New Roman" pitchFamily="18" charset="0"/>
              </a:rPr>
              <a:t> оны </a:t>
            </a:r>
            <a:r>
              <a:rPr lang="ru-RU" sz="2400" dirty="0" err="1">
                <a:latin typeface="Times New Roman" pitchFamily="18" charset="0"/>
                <a:cs typeface="Times New Roman" pitchFamily="18" charset="0"/>
              </a:rPr>
              <a:t>бағалау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деңгейі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болады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Өз</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бетімен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талдау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жасау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арқылы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шығармашылық</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тұрғыдан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зерттеу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жұмысын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жүргізуге</a:t>
            </a:r>
            <a:r>
              <a:rPr lang="ru-RU" sz="2400" dirty="0">
                <a:latin typeface="Times New Roman" pitchFamily="18" charset="0"/>
                <a:cs typeface="Times New Roman" pitchFamily="18" charset="0"/>
              </a:rPr>
              <a:t> баулу. </a:t>
            </a:r>
            <a:br>
              <a:rPr lang="ru-RU" sz="2400" dirty="0">
                <a:latin typeface="Times New Roman" pitchFamily="18" charset="0"/>
                <a:cs typeface="Times New Roman" pitchFamily="18" charset="0"/>
              </a:rPr>
            </a:br>
            <a:r>
              <a:rPr lang="ru-RU" sz="2400" dirty="0" err="1">
                <a:latin typeface="Times New Roman" pitchFamily="18" charset="0"/>
                <a:cs typeface="Times New Roman" pitchFamily="18" charset="0"/>
              </a:rPr>
              <a:t>Осылай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бір</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деңгейден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келесі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деңгейге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өту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үшін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өз</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білімін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білік</a:t>
            </a:r>
            <a:r>
              <a:rPr lang="ru-RU" sz="2400" dirty="0">
                <a:latin typeface="Times New Roman" pitchFamily="18" charset="0"/>
                <a:cs typeface="Times New Roman" pitchFamily="18" charset="0"/>
              </a:rPr>
              <a:t> пен </a:t>
            </a:r>
            <a:r>
              <a:rPr lang="ru-RU" sz="2400" dirty="0" err="1">
                <a:latin typeface="Times New Roman" pitchFamily="18" charset="0"/>
                <a:cs typeface="Times New Roman" pitchFamily="18" charset="0"/>
              </a:rPr>
              <a:t>дағдысын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толықтырып</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отырады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Нәтижесінде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жоғары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деңгейлік</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тапсырмаларды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орындау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әр</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оқушының</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мақсатына</a:t>
            </a:r>
            <a:r>
              <a:rPr lang="ru-RU" sz="2400" dirty="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айналады</a:t>
            </a:r>
            <a:r>
              <a:rPr lang="ru-RU" sz="24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34436964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212</TotalTime>
  <Words>1230</Words>
  <Application>Microsoft Office PowerPoint</Application>
  <PresentationFormat>Экран (4:3)</PresentationFormat>
  <Paragraphs>89</Paragraphs>
  <Slides>21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Волна</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Kaliash</cp:lastModifiedBy>
  <cp:revision>19</cp:revision>
  <dcterms:created xsi:type="dcterms:W3CDTF">2015-10-25T12:48:53Z</dcterms:created>
  <dcterms:modified xsi:type="dcterms:W3CDTF">2015-10-26T16:41:07Z</dcterms:modified>
</cp:coreProperties>
</file>